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7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2632-9111-4544-A03C-A40D4006A636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3436-2290-4EE1-9B79-5197783BDB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Polní plodiny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57222" y="6429396"/>
            <a:ext cx="5572164" cy="4286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Vypracovala: Mgr. Alžběta Pelcová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Textilní plodiny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7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pěstujeme je pro výrobu látek → oblečení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4" name="Obrázek 3" descr="VÃ½sledek obrÃ¡zku pro l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14686"/>
            <a:ext cx="4046963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Vyzkoušej si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sz="2200" b="1" dirty="0" smtClean="0">
                <a:latin typeface="Bookman Old Style" pitchFamily="18" charset="0"/>
                <a:sym typeface="Wingdings" pitchFamily="2" charset="2"/>
              </a:rPr>
              <a:t>Dokážeš pojmenovat tyto rostliny?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14017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929190" y="6143644"/>
            <a:ext cx="1258678" cy="369332"/>
          </a:xfrm>
          <a:prstGeom prst="rect">
            <a:avLst/>
          </a:prstGeom>
          <a:solidFill>
            <a:srgbClr val="FFFF57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PŠENICE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214686"/>
            <a:ext cx="1570037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2643174" y="6072206"/>
            <a:ext cx="854721" cy="369332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OVES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71744"/>
            <a:ext cx="15160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7286644" y="6143644"/>
            <a:ext cx="1225015" cy="369332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JEČMEN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214554"/>
            <a:ext cx="1417637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785786" y="6072206"/>
            <a:ext cx="771365" cy="369332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ŽITO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747 0.01828 L -0.47014 -0.244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7.40741E-7 L 0.47257 -0.031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7.40741E-7 L -0.2441 -0.125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-7.40741E-7 L 0.19687 -0.168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428892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Víš do jaké skupiny tyto rostliny patřily?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28926" y="4357694"/>
            <a:ext cx="2914580" cy="646331"/>
          </a:xfrm>
          <a:prstGeom prst="rect">
            <a:avLst/>
          </a:prstGeom>
          <a:solidFill>
            <a:srgbClr val="FFFF57"/>
          </a:solidFill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latin typeface="Bookman Old Style" pitchFamily="18" charset="0"/>
              </a:rPr>
              <a:t>OBILOVINY</a:t>
            </a:r>
            <a:endParaRPr lang="cs-CZ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Vyzkoušej si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sz="2200" b="1" dirty="0" smtClean="0">
                <a:latin typeface="Bookman Old Style" pitchFamily="18" charset="0"/>
                <a:sym typeface="Wingdings" pitchFamily="2" charset="2"/>
              </a:rPr>
              <a:t>Je pojmenování správně?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143380"/>
            <a:ext cx="3500461" cy="2337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Papas Orgánicas Frescas En El Campo Fotos, Retratos, Imágenes Y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3392700" cy="234096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142976" y="4214818"/>
            <a:ext cx="3054041" cy="461665"/>
          </a:xfrm>
          <a:prstGeom prst="rect">
            <a:avLst/>
          </a:prstGeom>
          <a:solidFill>
            <a:srgbClr val="FFFF57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Bookman Old Style" pitchFamily="18" charset="0"/>
              </a:rPr>
              <a:t>ŘEPA CUKROVKA</a:t>
            </a:r>
            <a:endParaRPr lang="cs-CZ" sz="2400" b="1" dirty="0"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00760" y="3643314"/>
            <a:ext cx="2079415" cy="46166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2400" b="1" dirty="0" smtClean="0">
                <a:solidFill>
                  <a:prstClr val="black"/>
                </a:solidFill>
                <a:latin typeface="Bookman Old Style" pitchFamily="18" charset="0"/>
              </a:rPr>
              <a:t>BRAMBORY</a:t>
            </a:r>
            <a:endParaRPr lang="cs-CZ" sz="24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643050"/>
            <a:ext cx="4833698" cy="47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000372"/>
            <a:ext cx="341471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2 -0.05301 C -0.0427 -0.05764 -0.04253 -0.06181 -0.03993 -0.06574 C -0.03836 -0.07153 -0.03715 -0.07685 -0.03454 -0.08218 C -0.03298 -0.08982 -0.0302 -0.10185 -0.02604 -0.10857 C -0.02413 -0.11829 -0.02673 -0.10834 -0.02187 -0.11783 C -0.01909 -0.12315 -0.01805 -0.1294 -0.01441 -0.13403 C -0.00954 -0.14074 -0.00868 -0.13982 -0.00364 -0.14445 C -3.88889E-6 -0.14815 0.00209 -0.15255 0.00556 -0.15579 C 0.00973 -0.15972 0.01459 -0.1625 0.01841 -0.16621 C 0.02032 -0.17269 0.01806 -0.1669 0.02379 -0.17222 C 0.02657 -0.17454 0.03143 -0.18009 0.03438 -0.1838 C 0.03629 -0.18611 0.04445 -0.19005 0.04705 -0.1919 C 0.05087 -0.19398 0.05278 -0.19722 0.05677 -0.19861 C 0.0632 -0.20394 0.0691 -0.20787 0.07587 -0.2125 C 0.08386 -0.21806 0.07431 -0.21412 0.08212 -0.21806 C 0.08716 -0.22084 0.09306 -0.22084 0.09827 -0.22269 C 0.10487 -0.22546 0.10921 -0.22801 0.11615 -0.22986 C 0.12605 -0.23264 0.13473 -0.23843 0.1448 -0.24028 C 0.15816 -0.24746 0.17327 -0.25 0.18716 -0.25556 C 0.19237 -0.25741 0.1974 -0.25764 0.20226 -0.26111 C 0.34115 -0.26019 0.32865 -0.26366 0.40174 -0.25764 C 0.41424 -0.25278 0.42743 -0.24954 0.44011 -0.24491 C 0.44306 -0.24005 0.4474 -0.24005 0.45278 -0.23796 C 0.454 -0.2375 0.45504 -0.23634 0.45591 -0.23565 C 0.45799 -0.23472 0.46233 -0.23334 0.46233 -0.23287 C 0.46754 -0.225 0.46459 -0.22824 0.4698 -0.22269 C 0.47153 -0.2169 0.47014 -0.22037 0.475 -0.2125 C 0.47587 -0.21134 0.47709 -0.2088 0.47709 -0.20857 C 0.47813 -0.20394 0.47882 -0.19908 0.48039 -0.19398 C 0.48368 -0.16783 0.48264 -0.14074 0.48264 -0.11459 " pathEditMode="relative" rAng="0" ptsTypes="fffffffffffffffffffffffffffff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1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7 0.04028 C 0.0085 0.04769 0.00798 0.05741 0.00607 0.06575 C 0.00468 0.07246 0.00329 0.08102 0.00104 0.08704 C -0.00348 0.09931 0.00104 0.08334 -0.00209 0.09491 C -0.00278 0.10186 -0.00313 0.10649 -0.00608 0.11227 C -0.00782 0.12871 -0.01667 0.13936 -0.02205 0.15371 C -0.02483 0.16088 -0.02553 0.16366 -0.03004 0.16968 C -0.03212 0.1801 -0.02934 0.17014 -0.03507 0.18033 C -0.03855 0.18658 -0.04167 0.19375 -0.04497 0.20024 C -0.04636 0.20301 -0.05 0.20232 -0.05209 0.2044 C -0.05365 0.20579 -0.05452 0.20834 -0.05608 0.20973 C -0.05782 0.21112 -0.06007 0.21135 -0.06198 0.21227 C -0.06771 0.21528 -0.07292 0.21968 -0.079 0.22153 C -0.08473 0.22547 -0.09098 0.23056 -0.09705 0.23357 C -0.10782 0.23889 -0.12032 0.23774 -0.13108 0.24306 C -0.13629 0.24561 -0.14184 0.24792 -0.14705 0.25093 C -0.15261 0.25417 -0.15712 0.2595 -0.16303 0.26158 C -0.17309 0.272 -0.19601 0.27408 -0.20799 0.275 C -0.23803 0.28102 -0.22275 0.27848 -0.28803 0.275 C -0.29428 0.27477 -0.30278 0.26968 -0.30903 0.26829 C -0.32362 0.26482 -0.32362 0.26551 -0.33994 0.26436 C -0.34636 0.26297 -0.34948 0.26019 -0.35608 0.25903 C -0.36059 0.25695 -0.36528 0.25533 -0.36997 0.25371 C -0.37431 0.25209 -0.37639 0.24954 -0.38108 0.24838 C -0.38525 0.24538 -0.38941 0.24075 -0.39393 0.23889 C -0.39723 0.2375 -0.4007 0.2375 -0.404 0.23635 C -0.40799 0.23496 -0.41198 0.23403 -0.41598 0.23241 C -0.41806 0.23172 -0.42205 0.22963 -0.42205 0.22987 C -0.42553 0.22639 -0.42848 0.222 -0.43195 0.21899 C -0.43403 0.21713 -0.43681 0.21644 -0.43907 0.21505 C -0.44271 0.20996 -0.44809 0.20625 -0.45105 0.20024 C -0.45174 0.19885 -0.45209 0.19723 -0.45296 0.1963 C -0.46146 0.18635 -0.47171 0.17871 -0.48004 0.16829 C -0.48994 0.15625 -0.49497 0.13959 -0.504 0.12686 C -0.50625 0.11806 -0.50608 0.12176 -0.50608 0.11621 " pathEditMode="relative" rAng="0" ptsTypes="ffffffffffffffffffffffffffffffffff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2368544"/>
          </a:xfrm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Víš do jaké skupiny tyto rostliny patřily?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71802" y="4500570"/>
            <a:ext cx="3118161" cy="646331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600" b="1" dirty="0" smtClean="0">
                <a:solidFill>
                  <a:prstClr val="black"/>
                </a:solidFill>
                <a:latin typeface="Bookman Old Style" pitchFamily="18" charset="0"/>
              </a:rPr>
              <a:t>OKOPANINY</a:t>
            </a:r>
            <a:endParaRPr lang="cs-CZ" sz="36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654296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Vyjmenuj, co nejvíc luskovin (luštěnin) znáš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Vyzkoušej si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sz="2200" b="1" dirty="0" smtClean="0">
                <a:latin typeface="Bookman Old Style" pitchFamily="18" charset="0"/>
                <a:sym typeface="Wingdings" pitchFamily="2" charset="2"/>
              </a:rPr>
              <a:t>Je pojmenování správně?</a:t>
            </a:r>
            <a:endParaRPr lang="cs-CZ" sz="2200" b="1" dirty="0">
              <a:latin typeface="Bookman Old Style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2928958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3143272" cy="3143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6500826" y="5072074"/>
            <a:ext cx="1523174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JETEL</a:t>
            </a:r>
            <a:endParaRPr lang="cs-CZ" sz="3600" dirty="0"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214546" y="4929198"/>
            <a:ext cx="2441694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VOJTĚŠKA</a:t>
            </a:r>
            <a:endParaRPr lang="cs-CZ" sz="3600" dirty="0">
              <a:latin typeface="Bookman Old Styl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3116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2511420"/>
          </a:xfrm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Víš do jaké skupiny tyto rostliny patřily?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57554" y="4143380"/>
            <a:ext cx="2206053" cy="646331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600" b="1" dirty="0" smtClean="0">
                <a:solidFill>
                  <a:prstClr val="black"/>
                </a:solidFill>
                <a:latin typeface="Bookman Old Style" pitchFamily="18" charset="0"/>
              </a:rPr>
              <a:t>PÍCNINY</a:t>
            </a:r>
            <a:endParaRPr lang="cs-CZ" sz="36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Vzpomeneš si, z čeho vyrábíme olej?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2653679" cy="3728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3919883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3714744" y="5929330"/>
            <a:ext cx="2755883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Řepka olejka</a:t>
            </a:r>
            <a:endParaRPr lang="cs-CZ" sz="3600" dirty="0"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86248" y="2643182"/>
            <a:ext cx="2375971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Slunečnice</a:t>
            </a:r>
            <a:endParaRPr lang="cs-CZ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Jak této skupině říkáme?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43240" y="3286124"/>
            <a:ext cx="2666114" cy="646331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600" b="1" dirty="0" smtClean="0">
                <a:solidFill>
                  <a:prstClr val="black"/>
                </a:solidFill>
                <a:latin typeface="Bookman Old Style" pitchFamily="18" charset="0"/>
              </a:rPr>
              <a:t>OLEJNINY</a:t>
            </a:r>
            <a:endParaRPr lang="cs-CZ" sz="36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Užitkové rostliny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200" b="1" dirty="0" smtClean="0">
                <a:latin typeface="Bookman Old Style" pitchFamily="18" charset="0"/>
              </a:rPr>
              <a:t>Vzpomeneš si jak je dělíme?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3429000"/>
            <a:ext cx="3543296" cy="1428760"/>
          </a:xfrm>
          <a:solidFill>
            <a:srgbClr val="FFFF57">
              <a:alpha val="60000"/>
            </a:srgb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4400" dirty="0" smtClean="0">
                <a:latin typeface="Bookman Old Style" pitchFamily="18" charset="0"/>
              </a:rPr>
              <a:t>Ovocné keře a stromy</a:t>
            </a:r>
            <a:endParaRPr lang="cs-CZ" sz="4000" dirty="0"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28992" y="1928802"/>
            <a:ext cx="2542684" cy="769441"/>
          </a:xfrm>
          <a:prstGeom prst="rect">
            <a:avLst/>
          </a:prstGeom>
          <a:solidFill>
            <a:srgbClr val="FFFF57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</a:rPr>
              <a:t>Zelenina</a:t>
            </a:r>
            <a:endParaRPr lang="cs-CZ" sz="40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00628" y="5000636"/>
            <a:ext cx="3773790" cy="769441"/>
          </a:xfrm>
          <a:prstGeom prst="rect">
            <a:avLst/>
          </a:prstGeom>
          <a:solidFill>
            <a:srgbClr val="FFFF57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</a:rPr>
              <a:t>Polní plodiny</a:t>
            </a:r>
            <a:endParaRPr lang="cs-CZ" sz="40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 rot="5400000">
            <a:off x="4822033" y="1535893"/>
            <a:ext cx="500066" cy="2857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5400000">
            <a:off x="1571604" y="1857364"/>
            <a:ext cx="2000264" cy="11430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6200000" flipH="1">
            <a:off x="5214942" y="2643182"/>
            <a:ext cx="3571900" cy="11430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785950"/>
          </a:xfrm>
          <a:solidFill>
            <a:srgbClr val="FFFF57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Vzpomeneš si na </a:t>
            </a:r>
            <a:r>
              <a:rPr lang="cs-CZ" b="1" dirty="0" smtClean="0">
                <a:latin typeface="Bookman Old Style" pitchFamily="18" charset="0"/>
              </a:rPr>
              <a:t>skupinu, kterou jsme ještě nezopakovali?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3108" y="3929066"/>
            <a:ext cx="4865434" cy="646331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600" b="1" dirty="0" smtClean="0">
                <a:solidFill>
                  <a:prstClr val="black"/>
                </a:solidFill>
                <a:latin typeface="Bookman Old Style" pitchFamily="18" charset="0"/>
              </a:rPr>
              <a:t>TEXTILNÍ PLODINY</a:t>
            </a:r>
            <a:endParaRPr lang="cs-CZ" sz="36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Jak se jmenuje tato rostlina?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3848116" cy="26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7786710" y="3571876"/>
            <a:ext cx="447558" cy="584775"/>
          </a:xfrm>
          <a:prstGeom prst="rect">
            <a:avLst/>
          </a:prstGeom>
          <a:solidFill>
            <a:srgbClr val="FFFF57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L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85786" y="2071678"/>
            <a:ext cx="479618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E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786578" y="1785926"/>
            <a:ext cx="487634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N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286644" y="2714620"/>
            <a:ext cx="455574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S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571604" y="2928934"/>
            <a:ext cx="479618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E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85786" y="3643314"/>
            <a:ext cx="471604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T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42844" y="2857496"/>
            <a:ext cx="471604" cy="584775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Ý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3195 L -0.73837 0.25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926 L -0.00243 0.3439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50503 0.5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955 0.3676 " pathEditMode="relative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00209 L 0.36441 0.44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96296E-6 L 0.43316 0.230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-0.00116 L 0.58073 0.3557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2686055"/>
          </a:xfrm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4400" b="1" dirty="0" smtClean="0"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sz="4400" b="1" dirty="0" smtClean="0">
                <a:latin typeface="Bookman Old Style" pitchFamily="18" charset="0"/>
              </a:rPr>
              <a:t>Pokračuj v zápisu – viz</a:t>
            </a:r>
          </a:p>
          <a:p>
            <a:pPr>
              <a:buNone/>
            </a:pPr>
            <a:r>
              <a:rPr lang="cs-CZ" sz="4400" b="1" dirty="0" smtClean="0">
                <a:latin typeface="Bookman Old Style" pitchFamily="18" charset="0"/>
              </a:rPr>
              <a:t>příloha.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2371720" cy="23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2439982"/>
          </a:xfrm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sz="7200" b="1" dirty="0" smtClean="0">
                <a:latin typeface="Bookman Old Style" pitchFamily="18" charset="0"/>
              </a:rPr>
              <a:t>Jste ŠIKULOVÉ!</a:t>
            </a:r>
            <a:endParaRPr lang="cs-CZ" sz="7200" b="1" dirty="0">
              <a:latin typeface="Bookman Old Style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3094037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Polní plodiny 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200" b="1" dirty="0" smtClean="0">
                <a:latin typeface="Bookman Old Style" pitchFamily="18" charset="0"/>
              </a:rPr>
              <a:t>dělíme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Obilniny (pšenice, žito)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Okopaniny (brambor, řepa cukrovka)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Luskoviny (fazol, čočka)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Pícniny (jetel, vojtěška)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Olejniny (slunečnice, olejka)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Textilní plodiny (len)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Obilniny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pěstujeme je pro jejich </a:t>
            </a:r>
            <a:r>
              <a:rPr lang="cs-CZ" u="sng" dirty="0" smtClean="0">
                <a:latin typeface="Bookman Old Style" pitchFamily="18" charset="0"/>
              </a:rPr>
              <a:t>obilky</a:t>
            </a:r>
          </a:p>
          <a:p>
            <a:r>
              <a:rPr lang="cs-CZ" dirty="0" smtClean="0">
                <a:latin typeface="Bookman Old Style" pitchFamily="18" charset="0"/>
              </a:rPr>
              <a:t>odtud název obilniny </a:t>
            </a:r>
          </a:p>
          <a:p>
            <a:r>
              <a:rPr lang="cs-CZ" dirty="0" smtClean="0">
                <a:latin typeface="Bookman Old Style" pitchFamily="18" charset="0"/>
              </a:rPr>
              <a:t>z obilek pšenice a žita → mouka</a:t>
            </a:r>
          </a:p>
          <a:p>
            <a:r>
              <a:rPr lang="cs-CZ" dirty="0" smtClean="0">
                <a:latin typeface="Bookman Old Style" pitchFamily="18" charset="0"/>
              </a:rPr>
              <a:t>z ječmene → slad → pivo</a:t>
            </a:r>
          </a:p>
          <a:p>
            <a:r>
              <a:rPr lang="cs-CZ" dirty="0" smtClean="0">
                <a:latin typeface="Bookman Old Style" pitchFamily="18" charset="0"/>
              </a:rPr>
              <a:t>oves → např. ovesné vločky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Obilniny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1714512" cy="32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928934"/>
            <a:ext cx="1928826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1857388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714488"/>
            <a:ext cx="1742517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Okopaniny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lilek brambor → hlíza brambory</a:t>
            </a:r>
          </a:p>
          <a:p>
            <a:r>
              <a:rPr lang="cs-CZ" dirty="0" smtClean="0">
                <a:latin typeface="Bookman Old Style" pitchFamily="18" charset="0"/>
              </a:rPr>
              <a:t>řepa cukrovka → cukr 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3500461" cy="2337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Papas Orgánicas Frescas En El Campo Fotos, Retratos, Imágenes Y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3392700" cy="2340963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>
          <a:xfrm rot="16200000" flipH="1">
            <a:off x="6179355" y="2678901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5400000">
            <a:off x="2536017" y="2893215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Luskoviny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plodem luskovin je </a:t>
            </a:r>
            <a:r>
              <a:rPr lang="cs-CZ" u="sng" dirty="0" smtClean="0">
                <a:latin typeface="Bookman Old Style" pitchFamily="18" charset="0"/>
              </a:rPr>
              <a:t>lusk</a:t>
            </a:r>
          </a:p>
          <a:p>
            <a:r>
              <a:rPr lang="cs-CZ" dirty="0" smtClean="0">
                <a:latin typeface="Bookman Old Style" pitchFamily="18" charset="0"/>
              </a:rPr>
              <a:t>pěstujeme je pro semena → </a:t>
            </a:r>
            <a:r>
              <a:rPr lang="cs-CZ" u="sng" dirty="0" smtClean="0">
                <a:latin typeface="Bookman Old Style" pitchFamily="18" charset="0"/>
              </a:rPr>
              <a:t>luštěniny</a:t>
            </a:r>
            <a:endParaRPr lang="cs-CZ" u="sng" dirty="0">
              <a:latin typeface="Bookman Old Style" pitchFamily="18" charset="0"/>
            </a:endParaRPr>
          </a:p>
        </p:txBody>
      </p:sp>
      <p:pic>
        <p:nvPicPr>
          <p:cNvPr id="4" name="Obrázek 3" descr="VÃ½sledek obrÃ¡zku pro faz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4214842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2572715" cy="3185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929454" y="6000768"/>
            <a:ext cx="1114408" cy="400110"/>
          </a:xfrm>
          <a:prstGeom prst="rect">
            <a:avLst/>
          </a:prstGeom>
          <a:solidFill>
            <a:srgbClr val="FFFF57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Bookman Old Style" pitchFamily="18" charset="0"/>
              </a:rPr>
              <a:t>Hrášek</a:t>
            </a:r>
            <a:endParaRPr lang="cs-CZ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Pícniny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používají se ke krmení hospodářských zvířat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2928958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143272" cy="3143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428860" y="6000768"/>
            <a:ext cx="1353256" cy="523220"/>
          </a:xfrm>
          <a:prstGeom prst="rect">
            <a:avLst/>
          </a:prstGeom>
          <a:solidFill>
            <a:srgbClr val="FFFF57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JETEL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286512" y="5857892"/>
            <a:ext cx="2157963" cy="523220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VOJTĚŠKA</a:t>
            </a:r>
            <a:endParaRPr lang="cs-CZ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Olejniny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  <a:solidFill>
            <a:srgbClr val="FFFF57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z jejich semen se získává </a:t>
            </a:r>
            <a:r>
              <a:rPr lang="cs-CZ" u="sng" dirty="0" smtClean="0">
                <a:latin typeface="Bookman Old Style" pitchFamily="18" charset="0"/>
              </a:rPr>
              <a:t>olej</a:t>
            </a:r>
          </a:p>
          <a:p>
            <a:pPr>
              <a:buNone/>
            </a:pPr>
            <a:endParaRPr lang="cs-CZ" u="sng" dirty="0">
              <a:latin typeface="Bookman Old Style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2"/>
            <a:ext cx="2653679" cy="3728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3919883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1142976" y="6215082"/>
            <a:ext cx="3017173" cy="523220"/>
          </a:xfrm>
          <a:prstGeom prst="rect">
            <a:avLst/>
          </a:prstGeom>
          <a:solidFill>
            <a:srgbClr val="FFFF57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ŘEPKA OLEJKA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14942" y="5715016"/>
            <a:ext cx="2619628" cy="523220"/>
          </a:xfrm>
          <a:prstGeom prst="rect">
            <a:avLst/>
          </a:prstGeom>
          <a:solidFill>
            <a:srgbClr val="FFFF57"/>
          </a:solidFill>
        </p:spPr>
        <p:txBody>
          <a:bodyPr wrap="none">
            <a:spAutoFit/>
          </a:bodyPr>
          <a:lstStyle/>
          <a:p>
            <a:pPr lvl="0"/>
            <a:r>
              <a:rPr lang="cs-CZ" sz="2800" dirty="0" smtClean="0">
                <a:solidFill>
                  <a:prstClr val="black"/>
                </a:solidFill>
                <a:latin typeface="Bookman Old Style" pitchFamily="18" charset="0"/>
              </a:rPr>
              <a:t>SLUNEČNICE</a:t>
            </a:r>
            <a:endParaRPr lang="cs-CZ" sz="2800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246</Words>
  <Application>Microsoft Office PowerPoint</Application>
  <PresentationFormat>Předvádění na obrazovce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Polní plodiny</vt:lpstr>
      <vt:lpstr>Užitkové rostliny Vzpomeneš si jak je dělíme?</vt:lpstr>
      <vt:lpstr>Polní plodiny  dělíme</vt:lpstr>
      <vt:lpstr>Obilniny</vt:lpstr>
      <vt:lpstr>Obilniny</vt:lpstr>
      <vt:lpstr>Okopaniny</vt:lpstr>
      <vt:lpstr>Luskoviny</vt:lpstr>
      <vt:lpstr>Pícniny</vt:lpstr>
      <vt:lpstr>Olejniny</vt:lpstr>
      <vt:lpstr>Textilní plodiny</vt:lpstr>
      <vt:lpstr>Vyzkoušej si  Dokážeš pojmenovat tyto rostliny?</vt:lpstr>
      <vt:lpstr>Víš do jaké skupiny tyto rostliny patřily?</vt:lpstr>
      <vt:lpstr>Vyzkoušej si  Je pojmenování správně?</vt:lpstr>
      <vt:lpstr>Víš do jaké skupiny tyto rostliny patřily?</vt:lpstr>
      <vt:lpstr>Vyjmenuj, co nejvíc luskovin (luštěnin) znáš </vt:lpstr>
      <vt:lpstr>Vyzkoušej si  Je pojmenování správně?</vt:lpstr>
      <vt:lpstr>Víš do jaké skupiny tyto rostliny patřily?</vt:lpstr>
      <vt:lpstr>Vzpomeneš si, z čeho vyrábíme olej?</vt:lpstr>
      <vt:lpstr>Jak této skupině říkáme?</vt:lpstr>
      <vt:lpstr>Vzpomeneš si na skupinu, kterou jsme ještě nezopakovali?</vt:lpstr>
      <vt:lpstr>Jak se jmenuje tato rostlina?</vt:lpstr>
      <vt:lpstr>Snímek 22</vt:lpstr>
      <vt:lpstr>Jste ŠIKULOVÉ!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veverka.police@seznam.cz</cp:lastModifiedBy>
  <cp:revision>30</cp:revision>
  <dcterms:created xsi:type="dcterms:W3CDTF">2020-03-27T11:12:38Z</dcterms:created>
  <dcterms:modified xsi:type="dcterms:W3CDTF">2020-03-27T19:34:51Z</dcterms:modified>
</cp:coreProperties>
</file>