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33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C9AC-5DE6-4BD4-A038-C047605A1457}" type="datetimeFigureOut">
              <a:rPr lang="cs-CZ" smtClean="0"/>
              <a:pPr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42D6-0208-4AB5-B112-C5F3506B97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Přídavná jména, příslovce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243630"/>
            <a:ext cx="3500430" cy="61437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Vypracovala: Mgr. Alžběta Pelcová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Projdi si na str. 137 </a:t>
            </a:r>
            <a:r>
              <a:rPr lang="cs-CZ" b="1" dirty="0" smtClean="0">
                <a:solidFill>
                  <a:srgbClr val="00CC00"/>
                </a:solidFill>
                <a:latin typeface="Bookman Old Style" pitchFamily="18" charset="0"/>
              </a:rPr>
              <a:t>Pamatujte si!</a:t>
            </a:r>
            <a:endParaRPr lang="cs-CZ" b="1" dirty="0">
              <a:solidFill>
                <a:srgbClr val="00CC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60000"/>
            </a:srgb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latin typeface="Bookman Old Style" pitchFamily="18" charset="0"/>
              </a:rPr>
              <a:t>Příslovce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sz="2200" b="1" dirty="0" smtClean="0">
                <a:latin typeface="Bookman Old Style" pitchFamily="18" charset="0"/>
              </a:rPr>
              <a:t>Zkus doplnit slova pod správnou otázku.</a:t>
            </a:r>
            <a:endParaRPr lang="cs-CZ" sz="2200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r>
              <a:rPr lang="cs-CZ" dirty="0" smtClean="0">
                <a:latin typeface="Bookman Old Style" pitchFamily="18" charset="0"/>
              </a:rPr>
              <a:t>slova, kterými odpovídáme na otázky </a:t>
            </a:r>
          </a:p>
          <a:p>
            <a:pPr>
              <a:buNone/>
            </a:pPr>
            <a:r>
              <a:rPr lang="cs-CZ" b="1" dirty="0" smtClean="0">
                <a:latin typeface="Bookman Old Style" pitchFamily="18" charset="0"/>
              </a:rPr>
              <a:t>Kde? 	  Kam? 		Kdy?	    Jak?</a:t>
            </a:r>
          </a:p>
          <a:p>
            <a:pPr>
              <a:buNone/>
            </a:pPr>
            <a:endParaRPr lang="cs-CZ" b="1" dirty="0"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57158" y="5286388"/>
            <a:ext cx="1412566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Bookman Old Style" pitchFamily="18" charset="0"/>
              </a:rPr>
              <a:t>nahoře</a:t>
            </a:r>
            <a:endParaRPr lang="cs-CZ" sz="2800" dirty="0">
              <a:latin typeface="Bookman Old Style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786710" y="5357826"/>
            <a:ext cx="1154483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doma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643306" y="6072206"/>
            <a:ext cx="1260281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venku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00232" y="5357826"/>
            <a:ext cx="1298753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nikam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1538" y="6000768"/>
            <a:ext cx="1189749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domů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500430" y="5357826"/>
            <a:ext cx="1346844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vpravo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500298" y="6000768"/>
            <a:ext cx="1067921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hned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643702" y="6072206"/>
            <a:ext cx="1970411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odpoledne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143504" y="6072206"/>
            <a:ext cx="1168910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nikdy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72066" y="5357826"/>
            <a:ext cx="1221809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vesele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429388" y="5357826"/>
            <a:ext cx="1159292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česky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14282" y="6000768"/>
            <a:ext cx="752129" cy="52322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2800" dirty="0" smtClean="0">
                <a:solidFill>
                  <a:prstClr val="black"/>
                </a:solidFill>
                <a:latin typeface="Bookman Old Style" pitchFamily="18" charset="0"/>
              </a:rPr>
              <a:t>tak</a:t>
            </a:r>
            <a:endParaRPr lang="cs-CZ" sz="28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-0.02547 L -0.01007 -0.3719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6 -0.00439 L 0.04496 -0.3719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57 0.00602 L -0.09809 -0.2668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-0.01504 L 0.2408 -0.382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29399 " pathEditMode="relative" ptsTypes="AA"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9531 -0.29399 " pathEditMode="relative" ptsTypes="AA"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2476 L 0.80556 -0.2872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0.02778 L 0.16041 -0.25578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0.00672 L 0.27066 -0.46574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1 0.00695 L -0.34531 -0.29768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08 -0.00347 L -0.00833 -0.3710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75 0.00695 L -0.21614 -0.27662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857784"/>
          </a:xfrm>
          <a:solidFill>
            <a:srgbClr val="FFFFFF">
              <a:alpha val="60000"/>
            </a:srgbClr>
          </a:solidFill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Otevři si školní sešit.</a:t>
            </a: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Vynechej řádek. </a:t>
            </a: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Napiš nadpis – </a:t>
            </a:r>
            <a:r>
              <a:rPr lang="cs-CZ" sz="4000" b="1" u="sng" dirty="0" smtClean="0">
                <a:latin typeface="Bookman Old Style" pitchFamily="18" charset="0"/>
              </a:rPr>
              <a:t>Příslovce.</a:t>
            </a:r>
            <a:endParaRPr lang="cs-CZ" sz="4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Napiš </a:t>
            </a:r>
            <a:r>
              <a:rPr lang="cs-CZ" sz="4000" b="1" dirty="0" smtClean="0">
                <a:latin typeface="Bookman Old Style" pitchFamily="18" charset="0"/>
              </a:rPr>
              <a:t>číslo cvičení - 137/3.</a:t>
            </a: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Cvičení vypracuj. </a:t>
            </a: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Z tohoto cvičení si vyber 5 slov </a:t>
            </a:r>
          </a:p>
          <a:p>
            <a:pPr>
              <a:buNone/>
            </a:pPr>
            <a:r>
              <a:rPr lang="cs-CZ" sz="4000" b="1" dirty="0" smtClean="0">
                <a:latin typeface="Bookman Old Style" pitchFamily="18" charset="0"/>
              </a:rPr>
              <a:t>(příslovcí) a vymysli na ně větu.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990033"/>
                </a:solidFill>
                <a:latin typeface="Bookman Old Style" pitchFamily="18" charset="0"/>
              </a:rPr>
              <a:t>(pozn.: Toto slovo nemusí být vždy na začátku věty </a:t>
            </a:r>
            <a:r>
              <a:rPr lang="cs-CZ" sz="2000" b="1" dirty="0" smtClean="0">
                <a:solidFill>
                  <a:srgbClr val="990033"/>
                </a:solidFill>
                <a:latin typeface="Bookman Old Style" pitchFamily="18" charset="0"/>
                <a:sym typeface="Wingdings" pitchFamily="2" charset="2"/>
              </a:rPr>
              <a:t>)</a:t>
            </a:r>
            <a:endParaRPr lang="cs-CZ" sz="2000" b="1" dirty="0">
              <a:solidFill>
                <a:srgbClr val="990033"/>
              </a:solidFill>
              <a:latin typeface="Bookman Old Style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14422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857364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000372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714752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496" y="4572008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418950">
            <a:off x="6747913" y="5906725"/>
            <a:ext cx="1169006" cy="102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428868"/>
            <a:ext cx="571504" cy="5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03 0.06412 L -0.04983 -0.0534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4154494"/>
          </a:xfrm>
          <a:solidFill>
            <a:srgbClr val="FFFFFF">
              <a:alpha val="6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latin typeface="Bookman Old Style" pitchFamily="18" charset="0"/>
              </a:rPr>
              <a:t>Zopakuj si </a:t>
            </a: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</a:t>
            </a:r>
            <a:br>
              <a:rPr lang="cs-CZ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Dokážeš vyjmenovat všechny slovní druhy + jejich čísla?</a:t>
            </a:r>
            <a:endParaRPr lang="cs-CZ" b="1" dirty="0">
              <a:latin typeface="Bookman Old Style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00438"/>
            <a:ext cx="2538418" cy="27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2725734"/>
          </a:xfrm>
          <a:solidFill>
            <a:srgbClr val="FFFFFF">
              <a:alpha val="60000"/>
            </a:srgbClr>
          </a:solidFill>
        </p:spPr>
        <p:txBody>
          <a:bodyPr/>
          <a:lstStyle/>
          <a:p>
            <a:r>
              <a:rPr lang="cs-CZ" b="1" dirty="0" smtClean="0">
                <a:latin typeface="Bookman Old Style" pitchFamily="18" charset="0"/>
              </a:rPr>
              <a:t>Mějte se krásně </a:t>
            </a:r>
            <a:r>
              <a:rPr lang="cs-CZ" b="1" dirty="0">
                <a:latin typeface="Bookman Old Style" pitchFamily="18" charset="0"/>
              </a:rPr>
              <a:t>Š</a:t>
            </a:r>
            <a:r>
              <a:rPr lang="cs-CZ" b="1" dirty="0" smtClean="0">
                <a:latin typeface="Bookman Old Style" pitchFamily="18" charset="0"/>
              </a:rPr>
              <a:t>moulové!</a:t>
            </a:r>
            <a:endParaRPr lang="cs-CZ" b="1" dirty="0">
              <a:latin typeface="Bookman Old Style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00306"/>
            <a:ext cx="4497397" cy="4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-0.04 C 0.081 -0.049 0.102 -0.054 0.124 -0.054 C 0.149 -0.054 0.169 -0.049 0.183 -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3.7037E-6 L 0.17761 -0.05439 C 0.1625 -0.06666 0.13976 -0.07338 0.11615 -0.07338 C 0.08924 -0.07338 0.06754 -0.06666 0.05243 -0.05439 L -0.01979 -3.7037E-6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Vzpomeneš si, jaké číslo tyto slovní druhy mají? 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00166" y="3286124"/>
            <a:ext cx="55402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4000" b="1" dirty="0" smtClean="0">
                <a:latin typeface="Bookman Old Style" pitchFamily="18" charset="0"/>
              </a:rPr>
              <a:t> přídavná jména…2</a:t>
            </a:r>
          </a:p>
          <a:p>
            <a:pPr>
              <a:buFont typeface="Arial" pitchFamily="34" charset="0"/>
              <a:buChar char="•"/>
            </a:pPr>
            <a:r>
              <a:rPr lang="cs-CZ" sz="4000" b="1" dirty="0">
                <a:latin typeface="Bookman Old Style" pitchFamily="18" charset="0"/>
              </a:rPr>
              <a:t> </a:t>
            </a:r>
            <a:r>
              <a:rPr lang="cs-CZ" sz="4000" b="1" dirty="0" smtClean="0">
                <a:latin typeface="Bookman Old Style" pitchFamily="18" charset="0"/>
              </a:rPr>
              <a:t>příslovce…6</a:t>
            </a:r>
            <a:endParaRPr lang="cs-CZ" sz="4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rgbClr val="FFFFFF">
              <a:alpha val="60000"/>
            </a:srgb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Dokážeš vyjmenovat všechny slovní druhy?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20" y="1643050"/>
            <a:ext cx="5150769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cs-CZ" sz="4000" dirty="0" smtClean="0">
                <a:latin typeface="Bookman Old Style" pitchFamily="18" charset="0"/>
              </a:rPr>
              <a:t>Podstatná jména</a:t>
            </a:r>
          </a:p>
          <a:p>
            <a:pPr marL="742950" indent="-742950">
              <a:buAutoNum type="arabicPeriod"/>
            </a:pPr>
            <a:r>
              <a:rPr lang="cs-CZ" sz="4000" b="1" dirty="0" smtClean="0">
                <a:latin typeface="Bookman Old Style" pitchFamily="18" charset="0"/>
              </a:rPr>
              <a:t>Přídavná jména</a:t>
            </a:r>
          </a:p>
          <a:p>
            <a:pPr marL="742950" indent="-742950">
              <a:buAutoNum type="arabicPeriod"/>
            </a:pPr>
            <a:r>
              <a:rPr lang="cs-CZ" sz="4000" dirty="0" smtClean="0">
                <a:latin typeface="Bookman Old Style" pitchFamily="18" charset="0"/>
              </a:rPr>
              <a:t>Zájmena</a:t>
            </a:r>
          </a:p>
          <a:p>
            <a:pPr marL="742950" indent="-742950">
              <a:buAutoNum type="arabicPeriod"/>
            </a:pPr>
            <a:r>
              <a:rPr lang="cs-CZ" sz="4000" dirty="0" smtClean="0">
                <a:latin typeface="Bookman Old Style" pitchFamily="18" charset="0"/>
              </a:rPr>
              <a:t>Číslovky </a:t>
            </a:r>
          </a:p>
          <a:p>
            <a:pPr marL="742950" indent="-742950">
              <a:buAutoNum type="arabicPeriod"/>
            </a:pPr>
            <a:r>
              <a:rPr lang="cs-CZ" sz="4000" dirty="0" smtClean="0">
                <a:latin typeface="Bookman Old Style" pitchFamily="18" charset="0"/>
              </a:rPr>
              <a:t>Slovesa </a:t>
            </a:r>
            <a:endParaRPr lang="cs-CZ" sz="4000" dirty="0">
              <a:latin typeface="Bookman Old Style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3438" y="3500438"/>
            <a:ext cx="4286280" cy="317009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Bookman Old Style" pitchFamily="18" charset="0"/>
              </a:rPr>
              <a:t>6. Příslovce </a:t>
            </a:r>
          </a:p>
          <a:p>
            <a:r>
              <a:rPr lang="cs-CZ" sz="4000" dirty="0" smtClean="0">
                <a:latin typeface="Bookman Old Style" pitchFamily="18" charset="0"/>
              </a:rPr>
              <a:t>7. Předložky</a:t>
            </a:r>
          </a:p>
          <a:p>
            <a:r>
              <a:rPr lang="cs-CZ" sz="4000" dirty="0" smtClean="0">
                <a:latin typeface="Bookman Old Style" pitchFamily="18" charset="0"/>
              </a:rPr>
              <a:t>8. Spojky </a:t>
            </a:r>
          </a:p>
          <a:p>
            <a:r>
              <a:rPr lang="cs-CZ" sz="4000" dirty="0" smtClean="0">
                <a:latin typeface="Bookman Old Style" pitchFamily="18" charset="0"/>
              </a:rPr>
              <a:t>9. Částice </a:t>
            </a:r>
          </a:p>
          <a:p>
            <a:r>
              <a:rPr lang="cs-CZ" sz="4000" dirty="0" smtClean="0">
                <a:latin typeface="Bookman Old Style" pitchFamily="18" charset="0"/>
              </a:rPr>
              <a:t>10. Citoslovce </a:t>
            </a:r>
            <a:endParaRPr lang="cs-CZ" sz="4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Zkus říct, co si pamatuješ o </a:t>
            </a:r>
            <a:r>
              <a:rPr lang="cs-CZ" b="1" i="1" dirty="0" smtClean="0">
                <a:latin typeface="Bookman Old Style" pitchFamily="18" charset="0"/>
              </a:rPr>
              <a:t>přídavných jménech.</a:t>
            </a:r>
            <a:endParaRPr lang="cs-CZ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  <a:solidFill>
            <a:srgbClr val="FFFFFF">
              <a:alpha val="60000"/>
            </a:srgb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Přečti si na str. 134 v učebnici </a:t>
            </a:r>
            <a:r>
              <a:rPr lang="cs-CZ" b="1" u="sng" dirty="0" smtClean="0">
                <a:solidFill>
                  <a:srgbClr val="00CC00"/>
                </a:solidFill>
                <a:latin typeface="Bookman Old Style" pitchFamily="18" charset="0"/>
              </a:rPr>
              <a:t>Pamatujte si!</a:t>
            </a:r>
            <a:endParaRPr lang="cs-CZ" b="1" dirty="0">
              <a:solidFill>
                <a:srgbClr val="00CC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60000"/>
            </a:srgb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Přídavná jména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sz="1800" b="1" dirty="0" smtClean="0">
                <a:latin typeface="Bookman Old Style" pitchFamily="18" charset="0"/>
              </a:rPr>
              <a:t>Zkus si doplnit, co z textu vypadlo </a:t>
            </a: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. </a:t>
            </a:r>
            <a:br>
              <a:rPr lang="cs-CZ" sz="1800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Použij slova pod textem. 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  <a:solidFill>
            <a:srgbClr val="FFFFFF">
              <a:alpha val="60000"/>
            </a:srgbClr>
          </a:solidFill>
        </p:spPr>
        <p:txBody>
          <a:bodyPr/>
          <a:lstStyle/>
          <a:p>
            <a:r>
              <a:rPr lang="cs-CZ" dirty="0" smtClean="0">
                <a:latin typeface="Bookman Old Style" pitchFamily="18" charset="0"/>
              </a:rPr>
              <a:t>slova, která vyjadřují ______________ osob, zvířat a věcí</a:t>
            </a:r>
          </a:p>
          <a:p>
            <a:r>
              <a:rPr lang="cs-CZ" dirty="0" smtClean="0">
                <a:latin typeface="Bookman Old Style" pitchFamily="18" charset="0"/>
              </a:rPr>
              <a:t>ptáme se na ně těmito otázkami:</a:t>
            </a:r>
          </a:p>
          <a:p>
            <a:pPr>
              <a:buNone/>
            </a:pPr>
            <a:r>
              <a:rPr lang="cs-CZ" dirty="0">
                <a:latin typeface="Bookman Old Style" pitchFamily="18" charset="0"/>
              </a:rPr>
              <a:t> </a:t>
            </a:r>
            <a:r>
              <a:rPr lang="cs-CZ" dirty="0" smtClean="0">
                <a:latin typeface="Bookman Old Style" pitchFamily="18" charset="0"/>
              </a:rPr>
              <a:t>_____ (strom)? – starý, vysoký</a:t>
            </a:r>
          </a:p>
          <a:p>
            <a:pPr>
              <a:buNone/>
            </a:pPr>
            <a:r>
              <a:rPr lang="cs-CZ" dirty="0">
                <a:latin typeface="Bookman Old Style" pitchFamily="18" charset="0"/>
              </a:rPr>
              <a:t> </a:t>
            </a:r>
            <a:r>
              <a:rPr lang="cs-CZ" dirty="0" smtClean="0">
                <a:latin typeface="Bookman Old Style" pitchFamily="18" charset="0"/>
              </a:rPr>
              <a:t>______(postel)? – pohodlná, útulná</a:t>
            </a:r>
          </a:p>
          <a:p>
            <a:pPr>
              <a:buNone/>
            </a:pPr>
            <a:r>
              <a:rPr lang="cs-CZ" b="1" dirty="0" smtClean="0">
                <a:latin typeface="Bookman Old Style" pitchFamily="18" charset="0"/>
              </a:rPr>
              <a:t> jaké </a:t>
            </a:r>
            <a:r>
              <a:rPr lang="cs-CZ" dirty="0" smtClean="0">
                <a:latin typeface="Bookman Old Style" pitchFamily="18" charset="0"/>
              </a:rPr>
              <a:t>(_______)? – roztomilé, malé</a:t>
            </a:r>
          </a:p>
          <a:p>
            <a:pPr>
              <a:buNone/>
            </a:pPr>
            <a:endParaRPr lang="cs-CZ" b="1" dirty="0">
              <a:latin typeface="Bookman Old Style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00826" y="5214950"/>
            <a:ext cx="2121093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Bookman Old Style" pitchFamily="18" charset="0"/>
              </a:rPr>
              <a:t>vlastnosti</a:t>
            </a:r>
            <a:endParaRPr lang="cs-CZ" sz="3200" dirty="0">
              <a:latin typeface="Bookman Old Style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14480" y="6072206"/>
            <a:ext cx="1088760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Bookman Old Style" pitchFamily="18" charset="0"/>
              </a:rPr>
              <a:t>jaký</a:t>
            </a:r>
            <a:endParaRPr lang="cs-CZ" sz="3200" b="1" dirty="0">
              <a:latin typeface="Bookman Old Style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643306" y="5286388"/>
            <a:ext cx="1072730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Bookman Old Style" pitchFamily="18" charset="0"/>
              </a:rPr>
              <a:t>jaká</a:t>
            </a:r>
            <a:endParaRPr lang="cs-CZ" sz="3200" b="1" dirty="0">
              <a:latin typeface="Bookman Old Style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86380" y="5929330"/>
            <a:ext cx="1037463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Bookman Old Style" pitchFamily="18" charset="0"/>
              </a:rPr>
              <a:t>kotě</a:t>
            </a:r>
            <a:endParaRPr lang="cs-CZ" sz="3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9826 -0.05093 L -0.11424 -0.5340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3524 -0.01852 L -0.14601 -0.4069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128 -0.02987 L -0.35608 -0.208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2361 0.01041 L -0.35539 -0.2182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60000"/>
            </a:srgbClr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Přídavná jména</a:t>
            </a:r>
            <a:br>
              <a:rPr lang="cs-CZ" b="1" dirty="0" smtClean="0">
                <a:latin typeface="Bookman Old Style" pitchFamily="18" charset="0"/>
              </a:rPr>
            </a:br>
            <a:r>
              <a:rPr lang="cs-CZ" sz="1800" b="1" dirty="0" smtClean="0">
                <a:latin typeface="Bookman Old Style" pitchFamily="18" charset="0"/>
              </a:rPr>
              <a:t>Zkus si doplnit, co z textu vypadlo </a:t>
            </a: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. </a:t>
            </a:r>
            <a:br>
              <a:rPr lang="cs-CZ" sz="1800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Použij slova pod textem.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  <a:solidFill>
            <a:srgbClr val="FFFFFF">
              <a:alpha val="60000"/>
            </a:srgbClr>
          </a:solidFill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 ______ (dům)? – nový, moderní</a:t>
            </a:r>
          </a:p>
          <a:p>
            <a:pPr>
              <a:buNone/>
            </a:pPr>
            <a:r>
              <a:rPr lang="cs-CZ" dirty="0">
                <a:latin typeface="Bookman Old Style" pitchFamily="18" charset="0"/>
              </a:rPr>
              <a:t> </a:t>
            </a:r>
            <a:r>
              <a:rPr lang="cs-CZ" b="1" dirty="0" smtClean="0">
                <a:latin typeface="Bookman Old Style" pitchFamily="18" charset="0"/>
              </a:rPr>
              <a:t>která </a:t>
            </a:r>
            <a:r>
              <a:rPr lang="cs-CZ" dirty="0" smtClean="0">
                <a:latin typeface="Bookman Old Style" pitchFamily="18" charset="0"/>
              </a:rPr>
              <a:t>(_________)? – mokrá, suchá</a:t>
            </a:r>
          </a:p>
          <a:p>
            <a:pPr>
              <a:buNone/>
            </a:pPr>
            <a:r>
              <a:rPr lang="cs-CZ" dirty="0">
                <a:latin typeface="Bookman Old Style" pitchFamily="18" charset="0"/>
              </a:rPr>
              <a:t> </a:t>
            </a:r>
            <a:r>
              <a:rPr lang="cs-CZ" dirty="0" smtClean="0">
                <a:latin typeface="Bookman Old Style" pitchFamily="18" charset="0"/>
              </a:rPr>
              <a:t>_______(pero)? – modré, barevné</a:t>
            </a:r>
          </a:p>
          <a:p>
            <a:pPr>
              <a:buNone/>
            </a:pPr>
            <a:endParaRPr lang="cs-CZ" dirty="0">
              <a:latin typeface="Bookman Old Style" pitchFamily="18" charset="0"/>
            </a:endParaRP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          (hračka)? – Karlova, Markéty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______(růže)? – maminčina, tetina</a:t>
            </a:r>
          </a:p>
          <a:p>
            <a:pPr>
              <a:buNone/>
            </a:pPr>
            <a:r>
              <a:rPr lang="cs-CZ" dirty="0" smtClean="0">
                <a:latin typeface="Bookman Old Style" pitchFamily="18" charset="0"/>
              </a:rPr>
              <a:t>          (sluchátko) – Machovo, Šebestové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85786" y="6000768"/>
            <a:ext cx="1327608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cs-CZ" sz="3200" b="1" dirty="0" smtClean="0">
                <a:latin typeface="Bookman Old Style" pitchFamily="18" charset="0"/>
              </a:rPr>
              <a:t>který</a:t>
            </a:r>
            <a:endParaRPr lang="cs-CZ" sz="3200" b="1" dirty="0">
              <a:latin typeface="Bookman Old Style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929454" y="6143644"/>
            <a:ext cx="1311578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prstClr val="black"/>
                </a:solidFill>
                <a:latin typeface="Bookman Old Style" pitchFamily="18" charset="0"/>
              </a:rPr>
              <a:t>které</a:t>
            </a:r>
            <a:endParaRPr lang="cs-CZ" sz="32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28926" y="5929330"/>
            <a:ext cx="570990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prstClr val="black"/>
                </a:solidFill>
                <a:latin typeface="Bookman Old Style" pitchFamily="18" charset="0"/>
              </a:rPr>
              <a:t>čí</a:t>
            </a:r>
            <a:endParaRPr lang="cs-CZ" sz="32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500562" y="5857892"/>
            <a:ext cx="1457450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houba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7 0.01297 L -0.02084 -0.6486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78 0.01273 L -0.25296 -0.5437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82 -0.00787 L -0.68385 -0.490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0.00231 L -0.22951 -0.2076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60000"/>
            </a:srgb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Bookman Old Style" pitchFamily="18" charset="0"/>
              </a:rPr>
              <a:t>Vyzkoušej si </a:t>
            </a:r>
            <a:r>
              <a:rPr lang="cs-CZ" b="1" dirty="0" smtClean="0">
                <a:latin typeface="Bookman Old Style" pitchFamily="18" charset="0"/>
                <a:sym typeface="Wingdings" pitchFamily="2" charset="2"/>
              </a:rPr>
              <a:t></a:t>
            </a:r>
            <a:br>
              <a:rPr lang="cs-CZ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Poznáš, která slova jsou </a:t>
            </a:r>
            <a:r>
              <a:rPr lang="cs-CZ" sz="1800" b="1" u="sng" dirty="0" smtClean="0">
                <a:latin typeface="Bookman Old Style" pitchFamily="18" charset="0"/>
                <a:sym typeface="Wingdings" pitchFamily="2" charset="2"/>
              </a:rPr>
              <a:t>přídavná jména</a:t>
            </a: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?</a:t>
            </a:r>
            <a:br>
              <a:rPr lang="cs-CZ" sz="1800" b="1" dirty="0" smtClean="0">
                <a:latin typeface="Bookman Old Style" pitchFamily="18" charset="0"/>
                <a:sym typeface="Wingdings" pitchFamily="2" charset="2"/>
              </a:rPr>
            </a:br>
            <a:r>
              <a:rPr lang="cs-CZ" sz="1800" b="1" dirty="0" smtClean="0">
                <a:latin typeface="Bookman Old Style" pitchFamily="18" charset="0"/>
                <a:sym typeface="Wingdings" pitchFamily="2" charset="2"/>
              </a:rPr>
              <a:t>Ptej se otázkami z předchozích stránek.</a:t>
            </a:r>
            <a:endParaRPr lang="cs-CZ" b="1" dirty="0">
              <a:latin typeface="Bookman Old Style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2910" y="1643050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Bookman Old Style" pitchFamily="18" charset="0"/>
              </a:rPr>
              <a:t>Petr</a:t>
            </a:r>
            <a:endParaRPr lang="cs-CZ" sz="3200" dirty="0">
              <a:latin typeface="Bookman Old Style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43108" y="2000240"/>
            <a:ext cx="1564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krásný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071934" y="1643050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moře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857884" y="2071678"/>
            <a:ext cx="1391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pěkně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071934" y="2714620"/>
            <a:ext cx="1317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skáče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71538" y="2857496"/>
            <a:ext cx="10310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milé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429388" y="3143248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Petrovo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00298" y="3429000"/>
            <a:ext cx="123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deset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643438" y="3929066"/>
            <a:ext cx="9236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ona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42910" y="4143380"/>
            <a:ext cx="94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nad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428860" y="4643446"/>
            <a:ext cx="1015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vlak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429388" y="4286256"/>
            <a:ext cx="2427268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maminčino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500562" y="5286388"/>
            <a:ext cx="1754006" cy="584775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none">
            <a:spAutoFit/>
          </a:bodyPr>
          <a:lstStyle/>
          <a:p>
            <a:pPr lvl="0"/>
            <a:r>
              <a:rPr lang="cs-CZ" sz="3200" dirty="0" smtClean="0">
                <a:solidFill>
                  <a:prstClr val="black"/>
                </a:solidFill>
                <a:latin typeface="Bookman Old Style" pitchFamily="18" charset="0"/>
              </a:rPr>
              <a:t>škaredé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1142976" y="5500702"/>
            <a:ext cx="98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dirty="0" err="1" smtClean="0">
                <a:solidFill>
                  <a:prstClr val="black"/>
                </a:solidFill>
                <a:latin typeface="Bookman Old Style" pitchFamily="18" charset="0"/>
              </a:rPr>
              <a:t>brrr</a:t>
            </a:r>
            <a:endParaRPr lang="cs-CZ" sz="3200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500174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928802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643182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86124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857628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500570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071942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5357826"/>
            <a:ext cx="5937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857364"/>
            <a:ext cx="808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620"/>
            <a:ext cx="808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928934"/>
            <a:ext cx="808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214818"/>
            <a:ext cx="808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143512"/>
            <a:ext cx="808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285720" y="285728"/>
            <a:ext cx="6981398" cy="624786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latin typeface="Bookman Old Style" pitchFamily="18" charset="0"/>
              </a:rPr>
              <a:t>Otevři si školní sešit.</a:t>
            </a:r>
          </a:p>
          <a:p>
            <a:r>
              <a:rPr lang="cs-CZ" sz="4000" b="1" dirty="0" smtClean="0">
                <a:latin typeface="Bookman Old Style" pitchFamily="18" charset="0"/>
              </a:rPr>
              <a:t>Napiš dnešní datum.</a:t>
            </a:r>
          </a:p>
          <a:p>
            <a:r>
              <a:rPr lang="cs-CZ" sz="4000" b="1" dirty="0" smtClean="0">
                <a:latin typeface="Bookman Old Style" pitchFamily="18" charset="0"/>
              </a:rPr>
              <a:t>Podtrhni. </a:t>
            </a:r>
            <a:endParaRPr lang="cs-CZ" sz="4000" b="1" dirty="0" smtClean="0">
              <a:latin typeface="Bookman Old Style" pitchFamily="18" charset="0"/>
            </a:endParaRPr>
          </a:p>
          <a:p>
            <a:r>
              <a:rPr lang="cs-CZ" sz="4000" b="1" dirty="0" smtClean="0">
                <a:latin typeface="Bookman Old Style" pitchFamily="18" charset="0"/>
              </a:rPr>
              <a:t>Nadpis – </a:t>
            </a:r>
            <a:r>
              <a:rPr lang="cs-CZ" sz="4000" b="1" u="sng" dirty="0" smtClean="0">
                <a:latin typeface="Bookman Old Style" pitchFamily="18" charset="0"/>
              </a:rPr>
              <a:t>Přídavná jména.</a:t>
            </a:r>
            <a:endParaRPr lang="cs-CZ" sz="4000" b="1" dirty="0" smtClean="0">
              <a:latin typeface="Bookman Old Style" pitchFamily="18" charset="0"/>
            </a:endParaRPr>
          </a:p>
          <a:p>
            <a:r>
              <a:rPr lang="cs-CZ" sz="4000" b="1" dirty="0" smtClean="0">
                <a:latin typeface="Bookman Old Style" pitchFamily="18" charset="0"/>
              </a:rPr>
              <a:t>Napiš č. cvičení – 135/6.</a:t>
            </a:r>
          </a:p>
          <a:p>
            <a:r>
              <a:rPr lang="cs-CZ" sz="4000" b="1" dirty="0" smtClean="0">
                <a:latin typeface="Bookman Old Style" pitchFamily="18" charset="0"/>
              </a:rPr>
              <a:t>Cvičení správně přepiš</a:t>
            </a:r>
          </a:p>
          <a:p>
            <a:r>
              <a:rPr lang="cs-CZ" sz="4000" b="1" dirty="0" smtClean="0">
                <a:latin typeface="Bookman Old Style" pitchFamily="18" charset="0"/>
              </a:rPr>
              <a:t> – odůvodňuj si. </a:t>
            </a:r>
          </a:p>
          <a:p>
            <a:r>
              <a:rPr lang="cs-CZ" sz="4000" b="1" dirty="0" smtClean="0">
                <a:latin typeface="Bookman Old Style" pitchFamily="18" charset="0"/>
              </a:rPr>
              <a:t>Zvýrazni přídavná jména.</a:t>
            </a:r>
          </a:p>
          <a:p>
            <a:r>
              <a:rPr lang="cs-CZ" sz="4000" b="1" dirty="0" smtClean="0">
                <a:latin typeface="Bookman Old Style" pitchFamily="18" charset="0"/>
              </a:rPr>
              <a:t>Vymysli větu na první </a:t>
            </a:r>
          </a:p>
          <a:p>
            <a:r>
              <a:rPr lang="cs-CZ" sz="4000" b="1" dirty="0" smtClean="0">
                <a:latin typeface="Bookman Old Style" pitchFamily="18" charset="0"/>
              </a:rPr>
              <a:t>3 přídavná jména. </a:t>
            </a:r>
            <a:endParaRPr lang="cs-CZ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785794"/>
            <a:ext cx="9223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42852"/>
            <a:ext cx="92233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357298"/>
            <a:ext cx="8302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1928802"/>
            <a:ext cx="860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2571744"/>
            <a:ext cx="8223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857628"/>
            <a:ext cx="7159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4429132"/>
            <a:ext cx="884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72066" y="5715016"/>
            <a:ext cx="79216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 tmFilter="0,0; .5, 1; 1, 1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323</Words>
  <Application>Microsoft Office PowerPoint</Application>
  <PresentationFormat>Předvádění na obrazovce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Přídavná jména, příslovce</vt:lpstr>
      <vt:lpstr>Vzpomeneš si, jaké číslo tyto slovní druhy mají? </vt:lpstr>
      <vt:lpstr>Dokážeš vyjmenovat všechny slovní druhy?</vt:lpstr>
      <vt:lpstr>Zkus říct, co si pamatuješ o přídavných jménech.</vt:lpstr>
      <vt:lpstr>Přečti si na str. 134 v učebnici Pamatujte si!</vt:lpstr>
      <vt:lpstr>Přídavná jména Zkus si doplnit, co z textu vypadlo .  Použij slova pod textem. </vt:lpstr>
      <vt:lpstr>Přídavná jména Zkus si doplnit, co z textu vypadlo .  Použij slova pod textem. </vt:lpstr>
      <vt:lpstr>Vyzkoušej si  Poznáš, která slova jsou přídavná jména? Ptej se otázkami z předchozích stránek.</vt:lpstr>
      <vt:lpstr>Snímek 9</vt:lpstr>
      <vt:lpstr>Projdi si na str. 137 Pamatujte si!</vt:lpstr>
      <vt:lpstr>Příslovce Zkus doplnit slova pod správnou otázku.</vt:lpstr>
      <vt:lpstr>Snímek 12</vt:lpstr>
      <vt:lpstr>Zopakuj si  Dokážeš vyjmenovat všechny slovní druhy + jejich čísla?</vt:lpstr>
      <vt:lpstr>Mějte se krásně Šmoulové!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veverka.police@seznam.cz</dc:creator>
  <cp:lastModifiedBy>veverka.police@seznam.cz</cp:lastModifiedBy>
  <cp:revision>19</cp:revision>
  <dcterms:created xsi:type="dcterms:W3CDTF">2020-03-24T16:56:23Z</dcterms:created>
  <dcterms:modified xsi:type="dcterms:W3CDTF">2020-03-24T20:26:41Z</dcterms:modified>
</cp:coreProperties>
</file>