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5" r:id="rId7"/>
    <p:sldId id="264" r:id="rId8"/>
    <p:sldId id="261" r:id="rId9"/>
    <p:sldId id="260" r:id="rId10"/>
    <p:sldId id="266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AB6FE-4F7B-4C04-8F21-9469D2CE96C4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68A2E-3B2A-487F-BFE1-DB0B6E95374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14346" y="2428868"/>
            <a:ext cx="7772400" cy="1470025"/>
          </a:xfrm>
        </p:spPr>
        <p:txBody>
          <a:bodyPr/>
          <a:lstStyle/>
          <a:p>
            <a:r>
              <a:rPr lang="cs-CZ" b="1" dirty="0" smtClean="0">
                <a:latin typeface="Bookman Old Style" pitchFamily="18" charset="0"/>
              </a:rPr>
              <a:t>Slovo a skutečnost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981700"/>
            <a:ext cx="7343804" cy="1752600"/>
          </a:xfrm>
        </p:spPr>
        <p:txBody>
          <a:bodyPr/>
          <a:lstStyle/>
          <a:p>
            <a:r>
              <a:rPr lang="cs-CZ" dirty="0" smtClean="0">
                <a:latin typeface="Bookman Old Style" pitchFamily="18" charset="0"/>
              </a:rPr>
              <a:t>Vypracovala: Mgr. Alžběta Pelcová </a:t>
            </a:r>
            <a:endParaRPr lang="cs-CZ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Nezapomeň si napsat zápis do školního sešitu </a:t>
            </a:r>
            <a:r>
              <a:rPr lang="cs-CZ" b="1" dirty="0" smtClean="0">
                <a:latin typeface="Bookman Old Style" pitchFamily="18" charset="0"/>
                <a:sym typeface="Wingdings" pitchFamily="2" charset="2"/>
              </a:rPr>
              <a:t></a:t>
            </a:r>
            <a:endParaRPr lang="cs-CZ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207170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latin typeface="Bookman Old Style" pitchFamily="18" charset="0"/>
              </a:rPr>
              <a:t>Děkuji za pozornost </a:t>
            </a:r>
            <a:r>
              <a:rPr lang="cs-CZ" b="1" dirty="0" smtClean="0">
                <a:latin typeface="Bookman Old Style" pitchFamily="18" charset="0"/>
                <a:sym typeface="Wingdings" pitchFamily="2" charset="2"/>
              </a:rPr>
              <a:t></a:t>
            </a:r>
            <a:br>
              <a:rPr lang="cs-CZ" b="1" dirty="0" smtClean="0">
                <a:latin typeface="Bookman Old Style" pitchFamily="18" charset="0"/>
                <a:sym typeface="Wingdings" pitchFamily="2" charset="2"/>
              </a:rPr>
            </a:br>
            <a:r>
              <a:rPr lang="cs-CZ" sz="2400" b="1" dirty="0" smtClean="0">
                <a:latin typeface="Bookman Old Style" pitchFamily="18" charset="0"/>
                <a:sym typeface="Wingdings" pitchFamily="2" charset="2"/>
              </a:rPr>
              <a:t>PS: Brzy nashledanou, už se na Vás těším ;) </a:t>
            </a:r>
            <a:endParaRPr lang="cs-CZ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Bookman Old Style" pitchFamily="18" charset="0"/>
              </a:rPr>
              <a:t>Poučka 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186634" cy="254318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Na</a:t>
            </a:r>
            <a:r>
              <a:rPr lang="cs-CZ" b="1" dirty="0" smtClean="0">
                <a:latin typeface="Bookman Old Style" pitchFamily="18" charset="0"/>
              </a:rPr>
              <a:t> slovo </a:t>
            </a:r>
            <a:r>
              <a:rPr lang="cs-CZ" dirty="0" smtClean="0">
                <a:latin typeface="Bookman Old Style" pitchFamily="18" charset="0"/>
              </a:rPr>
              <a:t>se můžeme dívat různými</a:t>
            </a:r>
          </a:p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způsoby. </a:t>
            </a:r>
          </a:p>
          <a:p>
            <a:r>
              <a:rPr lang="cs-CZ" dirty="0" smtClean="0">
                <a:latin typeface="Bookman Old Style" pitchFamily="18" charset="0"/>
              </a:rPr>
              <a:t>podle významu</a:t>
            </a:r>
          </a:p>
          <a:p>
            <a:r>
              <a:rPr lang="cs-CZ" dirty="0" smtClean="0">
                <a:latin typeface="Bookman Old Style" pitchFamily="18" charset="0"/>
              </a:rPr>
              <a:t>z pohledu češtiny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Podle významu</a:t>
            </a:r>
            <a:br>
              <a:rPr lang="cs-CZ" b="1" dirty="0" smtClean="0">
                <a:latin typeface="Bookman Old Style" pitchFamily="18" charset="0"/>
              </a:rPr>
            </a:br>
            <a:r>
              <a:rPr lang="cs-CZ" sz="2700" b="1" dirty="0" smtClean="0">
                <a:latin typeface="Bookman Old Style" pitchFamily="18" charset="0"/>
              </a:rPr>
              <a:t>(vše, co o daném slově můžeme říct/víme)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>
                <a:latin typeface="Bookman Old Style" pitchFamily="18" charset="0"/>
              </a:rPr>
              <a:t>auto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dopravní prostředek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má čtyři kola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existují různé značky (</a:t>
            </a:r>
            <a:r>
              <a:rPr lang="cs-CZ" dirty="0" err="1" smtClean="0">
                <a:latin typeface="Bookman Old Style" pitchFamily="18" charset="0"/>
              </a:rPr>
              <a:t>Audi</a:t>
            </a:r>
            <a:r>
              <a:rPr lang="cs-CZ" dirty="0" smtClean="0">
                <a:latin typeface="Bookman Old Style" pitchFamily="18" charset="0"/>
              </a:rPr>
              <a:t>, BMW)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atd.</a:t>
            </a:r>
          </a:p>
          <a:p>
            <a:r>
              <a:rPr lang="cs-CZ" u="sng" dirty="0" smtClean="0">
                <a:latin typeface="Bookman Old Style" pitchFamily="18" charset="0"/>
              </a:rPr>
              <a:t>krk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část lidského těla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můžeme na něm nosit řetízky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v zimě si ho zakrýváme šátkem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atd.</a:t>
            </a:r>
          </a:p>
          <a:p>
            <a:pPr lvl="1">
              <a:buFont typeface="Courier New" pitchFamily="49" charset="0"/>
              <a:buChar char="o"/>
            </a:pPr>
            <a:endParaRPr lang="cs-CZ" u="sng" dirty="0" smtClean="0">
              <a:latin typeface="Bookman Old Style" pitchFamily="18" charset="0"/>
            </a:endParaRPr>
          </a:p>
          <a:p>
            <a:endParaRPr lang="cs-CZ" dirty="0" smtClean="0">
              <a:latin typeface="Bookman Old Style" pitchFamily="18" charset="0"/>
            </a:endParaRPr>
          </a:p>
          <a:p>
            <a:endParaRPr lang="cs-CZ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Bookman Old Style" pitchFamily="18" charset="0"/>
              </a:rPr>
              <a:t>Vyzkoušej si </a:t>
            </a:r>
            <a:r>
              <a:rPr lang="cs-CZ" b="1" dirty="0" smtClean="0">
                <a:latin typeface="Bookman Old Style" pitchFamily="18" charset="0"/>
                <a:sym typeface="Wingdings" pitchFamily="2" charset="2"/>
              </a:rPr>
              <a:t> 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5756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Než vyjmenuji, jak se na slova</a:t>
            </a:r>
          </a:p>
          <a:p>
            <a:pPr>
              <a:buNone/>
            </a:pPr>
            <a:r>
              <a:rPr lang="cs-CZ" b="1" dirty="0" smtClean="0">
                <a:latin typeface="Bookman Old Style" pitchFamily="18" charset="0"/>
              </a:rPr>
              <a:t>z pohledu češtiny</a:t>
            </a:r>
            <a:r>
              <a:rPr lang="cs-CZ" dirty="0" smtClean="0">
                <a:latin typeface="Bookman Old Style" pitchFamily="18" charset="0"/>
              </a:rPr>
              <a:t> můžeme dívat, zkus</a:t>
            </a:r>
          </a:p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se podívat na slova </a:t>
            </a:r>
            <a:r>
              <a:rPr lang="cs-CZ" u="sng" dirty="0" smtClean="0">
                <a:latin typeface="Bookman Old Style" pitchFamily="18" charset="0"/>
              </a:rPr>
              <a:t>auto</a:t>
            </a:r>
            <a:r>
              <a:rPr lang="cs-CZ" dirty="0" smtClean="0">
                <a:latin typeface="Bookman Old Style" pitchFamily="18" charset="0"/>
              </a:rPr>
              <a:t> a </a:t>
            </a:r>
            <a:r>
              <a:rPr lang="cs-CZ" u="sng" dirty="0" smtClean="0">
                <a:latin typeface="Bookman Old Style" pitchFamily="18" charset="0"/>
              </a:rPr>
              <a:t>krk,</a:t>
            </a:r>
            <a:r>
              <a:rPr lang="cs-CZ" dirty="0" smtClean="0">
                <a:latin typeface="Bookman Old Style" pitchFamily="18" charset="0"/>
              </a:rPr>
              <a:t> jako</a:t>
            </a:r>
          </a:p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učitel češtiny, TY! </a:t>
            </a:r>
          </a:p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Co o nich dokážeš říct? Napadá tě něco? </a:t>
            </a:r>
            <a:endParaRPr lang="cs-CZ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Z pohledu češtiny</a:t>
            </a:r>
            <a:br>
              <a:rPr lang="cs-CZ" b="1" dirty="0" smtClean="0">
                <a:latin typeface="Bookman Old Style" pitchFamily="18" charset="0"/>
              </a:rPr>
            </a:br>
            <a:r>
              <a:rPr lang="cs-CZ" sz="1800" b="1" dirty="0" smtClean="0">
                <a:latin typeface="Bookman Old Style" pitchFamily="18" charset="0"/>
              </a:rPr>
              <a:t>(vše, co o daném slově můžeme říct, podle toho, co jsme se už učili)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1461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>
                <a:latin typeface="Bookman Old Style" pitchFamily="18" charset="0"/>
              </a:rPr>
              <a:t>Kolik má dané slovo písmen?</a:t>
            </a:r>
          </a:p>
          <a:p>
            <a:r>
              <a:rPr lang="cs-CZ" sz="2800" dirty="0" smtClean="0">
                <a:latin typeface="Bookman Old Style" pitchFamily="18" charset="0"/>
              </a:rPr>
              <a:t>Kolik slabik?</a:t>
            </a:r>
          </a:p>
          <a:p>
            <a:r>
              <a:rPr lang="cs-CZ" sz="2800" dirty="0" smtClean="0">
                <a:latin typeface="Bookman Old Style" pitchFamily="18" charset="0"/>
              </a:rPr>
              <a:t>Kolik má samohlásek, souhlásek, obsahuje nějakou dvojhlásku?</a:t>
            </a:r>
          </a:p>
          <a:p>
            <a:pPr>
              <a:buNone/>
            </a:pPr>
            <a:endParaRPr lang="cs-CZ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143116"/>
            <a:ext cx="8501122" cy="214314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latin typeface="Bookman Old Style" pitchFamily="18" charset="0"/>
              </a:rPr>
              <a:t>Už jsi to pochopil/a?</a:t>
            </a:r>
            <a:br>
              <a:rPr lang="cs-CZ" b="1" dirty="0" smtClean="0">
                <a:latin typeface="Bookman Old Style" pitchFamily="18" charset="0"/>
              </a:rPr>
            </a:br>
            <a:r>
              <a:rPr lang="cs-CZ" b="1" dirty="0" smtClean="0">
                <a:latin typeface="Bookman Old Style" pitchFamily="18" charset="0"/>
              </a:rPr>
              <a:t>Zkus to teď znovu, sám/sama.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Napadlo tě např. tohle? Nebo jsi vymyslel/a i něco navíc?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2800" dirty="0" smtClean="0">
                <a:latin typeface="Bookman Old Style" pitchFamily="18" charset="0"/>
              </a:rPr>
              <a:t>Obsahuje slabikotvorné r, l?</a:t>
            </a:r>
          </a:p>
          <a:p>
            <a:r>
              <a:rPr lang="cs-CZ" sz="2800" dirty="0" smtClean="0">
                <a:latin typeface="Bookman Old Style" pitchFamily="18" charset="0"/>
              </a:rPr>
              <a:t>Proč se píše na konci slova zrovna tohle písmeno? </a:t>
            </a:r>
            <a:r>
              <a:rPr lang="cs-CZ" sz="1400" dirty="0" smtClean="0">
                <a:latin typeface="Bookman Old Style" pitchFamily="18" charset="0"/>
              </a:rPr>
              <a:t>(např. holub)</a:t>
            </a:r>
            <a:endParaRPr lang="cs-CZ" sz="2800" dirty="0" smtClean="0">
              <a:latin typeface="Bookman Old Style" pitchFamily="18" charset="0"/>
            </a:endParaRPr>
          </a:p>
          <a:p>
            <a:r>
              <a:rPr lang="cs-CZ" sz="2800" dirty="0" smtClean="0">
                <a:latin typeface="Bookman Old Style" pitchFamily="18" charset="0"/>
              </a:rPr>
              <a:t>Co se píše po téhle souhlásce, a proč?</a:t>
            </a:r>
          </a:p>
          <a:p>
            <a:r>
              <a:rPr lang="cs-CZ" sz="2800" dirty="0" smtClean="0">
                <a:latin typeface="Bookman Old Style" pitchFamily="18" charset="0"/>
              </a:rPr>
              <a:t>Dokážeš říct, jestli je dané slovo slovem podřazeným/nadřazeným/souřadným? </a:t>
            </a:r>
          </a:p>
          <a:p>
            <a:r>
              <a:rPr lang="cs-CZ" sz="2800" dirty="0" smtClean="0">
                <a:latin typeface="Bookman Old Style" pitchFamily="18" charset="0"/>
              </a:rPr>
              <a:t>Je dané slovo slovem spisovným či nespisovným?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Bookman Old Style" pitchFamily="18" charset="0"/>
              </a:rPr>
              <a:t>Příklad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cs-CZ" u="sng" dirty="0" smtClean="0">
                <a:latin typeface="Bookman Old Style" pitchFamily="18" charset="0"/>
              </a:rPr>
              <a:t>auto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má 2 slabiky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obsahuje jednu dvojhlásku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obsahuje </a:t>
            </a:r>
            <a:r>
              <a:rPr lang="cs-CZ" smtClean="0">
                <a:latin typeface="Bookman Old Style" pitchFamily="18" charset="0"/>
              </a:rPr>
              <a:t>1 samohlásku</a:t>
            </a:r>
            <a:endParaRPr lang="cs-CZ" dirty="0" smtClean="0">
              <a:latin typeface="Bookman Old Style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obsahuje jednu souhlásku - tvrdou</a:t>
            </a:r>
          </a:p>
          <a:p>
            <a:r>
              <a:rPr lang="cs-CZ" u="sng" dirty="0" smtClean="0">
                <a:latin typeface="Bookman Old Style" pitchFamily="18" charset="0"/>
              </a:rPr>
              <a:t>krk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má 1 slabiku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obsahuje 3 souhlásky – tvrdé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Bookman Old Style" pitchFamily="18" charset="0"/>
              </a:rPr>
              <a:t>obsahuje slabikotvorné r, l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Bookman Old Style" pitchFamily="18" charset="0"/>
              </a:rPr>
              <a:t>Teď si to zkus TY!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Bookman Old Style" pitchFamily="18" charset="0"/>
              </a:rPr>
              <a:t>vlk</a:t>
            </a:r>
          </a:p>
          <a:p>
            <a:r>
              <a:rPr lang="cs-CZ" dirty="0" smtClean="0">
                <a:latin typeface="Bookman Old Style" pitchFamily="18" charset="0"/>
              </a:rPr>
              <a:t>papír</a:t>
            </a:r>
          </a:p>
          <a:p>
            <a:r>
              <a:rPr lang="cs-CZ" dirty="0" smtClean="0">
                <a:latin typeface="Bookman Old Style" pitchFamily="18" charset="0"/>
              </a:rPr>
              <a:t>srdce</a:t>
            </a:r>
          </a:p>
          <a:p>
            <a:r>
              <a:rPr lang="cs-CZ" dirty="0" smtClean="0">
                <a:latin typeface="Bookman Old Style" pitchFamily="18" charset="0"/>
              </a:rPr>
              <a:t>autobus</a:t>
            </a:r>
          </a:p>
          <a:p>
            <a:r>
              <a:rPr lang="cs-CZ" dirty="0" smtClean="0">
                <a:latin typeface="Bookman Old Style" pitchFamily="18" charset="0"/>
              </a:rPr>
              <a:t>vymysli další 3 vlastní slova</a:t>
            </a:r>
            <a:endParaRPr lang="cs-CZ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245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Slovo a skutečnost</vt:lpstr>
      <vt:lpstr>Poučka </vt:lpstr>
      <vt:lpstr>Podle významu (vše, co o daném slově můžeme říct/víme)</vt:lpstr>
      <vt:lpstr>Vyzkoušej si  </vt:lpstr>
      <vt:lpstr>Z pohledu češtiny (vše, co o daném slově můžeme říct, podle toho, co jsme se už učili)</vt:lpstr>
      <vt:lpstr>Už jsi to pochopil/a? Zkus to teď znovu, sám/sama.</vt:lpstr>
      <vt:lpstr>Napadlo tě např. tohle? Nebo jsi vymyslel/a i něco navíc?</vt:lpstr>
      <vt:lpstr>Příklad</vt:lpstr>
      <vt:lpstr>Teď si to zkus TY!</vt:lpstr>
      <vt:lpstr>Nezapomeň si napsat zápis do školního sešitu </vt:lpstr>
      <vt:lpstr>Děkuji za pozornost  PS: Brzy nashledanou, už se na Vás těším ;)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veverka.police@seznam.cz</dc:creator>
  <cp:lastModifiedBy>Lenovo</cp:lastModifiedBy>
  <cp:revision>12</cp:revision>
  <dcterms:created xsi:type="dcterms:W3CDTF">2020-03-15T17:19:18Z</dcterms:created>
  <dcterms:modified xsi:type="dcterms:W3CDTF">2020-03-16T08:26:15Z</dcterms:modified>
</cp:coreProperties>
</file>