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E5F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59D3-7087-4C87-99C3-8156BF31CB67}" type="datetimeFigureOut">
              <a:rPr lang="cs-CZ" smtClean="0"/>
              <a:pPr/>
              <a:t>18.04.2020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0A35-6745-422A-A36A-A2C2599320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DĚLENÍ SE ZBYTKEM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7620" y="6429396"/>
            <a:ext cx="5286380" cy="4286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Vypracovala: Mgr. Alžběta Pelcová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725602"/>
          </a:xfrm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Než začneme, zopakuj si malou násobilku. 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1026" name="Picture 2" descr="Finger Point Emoji Transparent &amp; PNG Clipart Free Download - YW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14818"/>
            <a:ext cx="3143272" cy="2133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448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Doplň násobilkové řady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43510"/>
          </a:xfrm>
          <a:solidFill>
            <a:srgbClr val="FFE5F0">
              <a:alpha val="60000"/>
            </a:srgb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2,4,6,__,___,___,___,___,___,20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3,__,9,___,___,___,___,24,___,___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4,__,___,___,___,___,___,___,36,___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5,___,___,___,___,___,___,___,___,50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6,___,___,___,___,___,___,48,___,___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__,14,___,___,___,___,49,___,___,___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8,___,24,___,___,___,___,___,___,___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9,___,___,___,___,54,___,___,___,___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43042" y="157161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71670" y="157161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86050" y="157161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157161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14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57686" y="157161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72066" y="157161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28662" y="2143116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14480" y="214311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00298" y="214311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15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14678" y="214311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000496" y="214311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21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57818" y="214311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27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72198" y="214311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28662" y="271462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357290" y="271462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143108" y="271462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57488" y="271462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71868" y="271462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24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357686" y="271462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072066" y="271462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429388" y="271462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57224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571604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15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357422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071802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25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786182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500562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35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286380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000760" y="328612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45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857224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571604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357422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24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071802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786182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500562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929322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54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643702" y="385762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60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00034" y="450057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7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643042" y="450057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21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357422" y="450057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3071802" y="450057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35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857620" y="450057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5143504" y="450057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56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5929322" y="450057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63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6643702" y="4500570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70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785786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2143108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2928926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3643306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4429124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56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5143504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64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5857884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72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6643702" y="50720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80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857224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18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571604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27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285984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36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3000364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45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357686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63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5143504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72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5857884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81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572264" y="564357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90</a:t>
            </a:r>
            <a:endParaRPr lang="cs-CZ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Dělení se zbytkem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6329378" cy="13287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200" dirty="0" smtClean="0">
                <a:latin typeface="Bookman Old Style" pitchFamily="18" charset="0"/>
              </a:rPr>
              <a:t>13 : 4 =</a:t>
            </a:r>
            <a:endParaRPr lang="cs-CZ" sz="7200" dirty="0">
              <a:latin typeface="Bookman Old Style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8900" y="2990850"/>
            <a:ext cx="527207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efty Smurf PNG Image | Smurfs, Smurfs party, Smurfs mov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6858000"/>
            <a:ext cx="2280160" cy="3143272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5429256" y="1643050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dirty="0" smtClean="0">
                <a:latin typeface="Bookman Old Style" pitchFamily="18" charset="0"/>
              </a:rPr>
              <a:t>3</a:t>
            </a:r>
            <a:endParaRPr lang="cs-CZ" sz="7200" b="1" dirty="0">
              <a:latin typeface="Bookman Old Style" pitchFamily="18" charset="0"/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ovéPole 20"/>
          <p:cNvSpPr txBox="1"/>
          <p:nvPr/>
        </p:nvSpPr>
        <p:spPr>
          <a:xfrm>
            <a:off x="6286512" y="1643050"/>
            <a:ext cx="2180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dirty="0" smtClean="0">
                <a:latin typeface="Bookman Old Style" pitchFamily="18" charset="0"/>
              </a:rPr>
              <a:t>zb.1</a:t>
            </a:r>
            <a:endParaRPr lang="cs-CZ" sz="7200" b="1" dirty="0">
              <a:latin typeface="Bookman Old Style" pitchFamily="18" charset="0"/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0298" y="2786058"/>
            <a:ext cx="29925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8117E-6 L 0 -1.78117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5718 L -0.2441 -0.508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 -0.50867 L 0.1441 0.005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8117E-6 L -1.94444E-6 -1.78117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8117E-6 L 0 -1.78117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Dělení se zbytkem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16386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6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7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8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9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10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11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12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13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pic>
        <p:nvPicPr>
          <p:cNvPr id="14" name="Picture 2" descr="Smurfs PNG Free Image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857364"/>
            <a:ext cx="1214446" cy="1214446"/>
          </a:xfrm>
          <a:prstGeom prst="rect">
            <a:avLst/>
          </a:prstGeom>
          <a:noFill/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500034" y="2571744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Rozděl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šmouly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po </a:t>
            </a:r>
            <a:r>
              <a:rPr lang="cs-CZ" sz="4400" b="1" dirty="0">
                <a:latin typeface="Bookman Old Style" pitchFamily="18" charset="0"/>
                <a:ea typeface="+mj-ea"/>
                <a:cs typeface="+mj-cs"/>
              </a:rPr>
              <a:t>3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cxnSp>
        <p:nvCxnSpPr>
          <p:cNvPr id="17" name="Přímá spojovací čára 16"/>
          <p:cNvCxnSpPr/>
          <p:nvPr/>
        </p:nvCxnSpPr>
        <p:spPr>
          <a:xfrm rot="5400000">
            <a:off x="1928794" y="2500306"/>
            <a:ext cx="1571636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858414" y="2428074"/>
            <a:ext cx="1571636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5787240" y="2499512"/>
            <a:ext cx="1571636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Nadpis 1"/>
          <p:cNvSpPr txBox="1">
            <a:spLocks/>
          </p:cNvSpPr>
          <p:nvPr/>
        </p:nvSpPr>
        <p:spPr>
          <a:xfrm>
            <a:off x="500034" y="2571744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Zapiš příklad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14348" y="3571876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10:3=</a:t>
            </a:r>
            <a:endParaRPr lang="cs-CZ" sz="4400" dirty="0"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357422" y="3571876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Bookman Old Style" pitchFamily="18" charset="0"/>
              </a:rPr>
              <a:t>3</a:t>
            </a:r>
            <a:endParaRPr lang="cs-CZ" sz="4400" b="1" dirty="0"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857488" y="3571876"/>
            <a:ext cx="1402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Bookman Old Style" pitchFamily="18" charset="0"/>
              </a:rPr>
              <a:t>zb.1</a:t>
            </a:r>
            <a:endParaRPr lang="cs-CZ" sz="4400" b="1" dirty="0">
              <a:latin typeface="Bookman Old Style" pitchFamily="18" charset="0"/>
            </a:endParaRPr>
          </a:p>
        </p:txBody>
      </p:sp>
      <p:sp>
        <p:nvSpPr>
          <p:cNvPr id="25" name="Nadpis 1"/>
          <p:cNvSpPr txBox="1">
            <a:spLocks/>
          </p:cNvSpPr>
          <p:nvPr/>
        </p:nvSpPr>
        <p:spPr>
          <a:xfrm>
            <a:off x="500034" y="2571744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Rozděl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šmouly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po 4</a:t>
            </a:r>
          </a:p>
        </p:txBody>
      </p:sp>
      <p:cxnSp>
        <p:nvCxnSpPr>
          <p:cNvPr id="26" name="Přímá spojovací čára 25"/>
          <p:cNvCxnSpPr/>
          <p:nvPr/>
        </p:nvCxnSpPr>
        <p:spPr>
          <a:xfrm rot="5400000">
            <a:off x="2572530" y="2499512"/>
            <a:ext cx="1571636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5400000">
            <a:off x="5144298" y="2499512"/>
            <a:ext cx="1571636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14348" y="4357694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10:4=</a:t>
            </a:r>
            <a:endParaRPr lang="cs-CZ" sz="4400" dirty="0"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357422" y="4286256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Bookman Old Style" pitchFamily="18" charset="0"/>
              </a:rPr>
              <a:t>2</a:t>
            </a:r>
            <a:endParaRPr lang="cs-CZ" sz="4400" b="1" dirty="0"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857488" y="4286256"/>
            <a:ext cx="1402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Bookman Old Style" pitchFamily="18" charset="0"/>
              </a:rPr>
              <a:t>zb.2</a:t>
            </a:r>
            <a:endParaRPr lang="cs-CZ" sz="4400" b="1" dirty="0">
              <a:latin typeface="Bookman Old Style" pitchFamily="18" charset="0"/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6357950" y="1714488"/>
            <a:ext cx="1428760" cy="1500198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5929322" y="1643050"/>
            <a:ext cx="1857388" cy="1643074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500034" y="2571744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Rozděl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šmouly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po 6</a:t>
            </a:r>
          </a:p>
        </p:txBody>
      </p:sp>
      <p:cxnSp>
        <p:nvCxnSpPr>
          <p:cNvPr id="35" name="Přímá spojovací čára 34"/>
          <p:cNvCxnSpPr/>
          <p:nvPr/>
        </p:nvCxnSpPr>
        <p:spPr>
          <a:xfrm rot="5400000">
            <a:off x="3858414" y="2428074"/>
            <a:ext cx="1571636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Nadpis 1"/>
          <p:cNvSpPr txBox="1">
            <a:spLocks/>
          </p:cNvSpPr>
          <p:nvPr/>
        </p:nvSpPr>
        <p:spPr>
          <a:xfrm>
            <a:off x="500034" y="2571744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Zapiš příklad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14348" y="5072074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10:6=</a:t>
            </a:r>
            <a:endParaRPr lang="cs-CZ" sz="4400" dirty="0">
              <a:latin typeface="Bookman Old Style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357422" y="5000636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Bookman Old Style" pitchFamily="18" charset="0"/>
              </a:rPr>
              <a:t>1</a:t>
            </a:r>
            <a:endParaRPr lang="cs-CZ" sz="4400" b="1" dirty="0">
              <a:latin typeface="Bookman Old Style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857488" y="5000636"/>
            <a:ext cx="1402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Bookman Old Style" pitchFamily="18" charset="0"/>
              </a:rPr>
              <a:t>zb.4</a:t>
            </a:r>
            <a:endParaRPr lang="cs-CZ" sz="4400" b="1" dirty="0">
              <a:latin typeface="Bookman Old Style" pitchFamily="18" charset="0"/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4643438" y="1285860"/>
            <a:ext cx="2795606" cy="2490806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Nadpis 1"/>
          <p:cNvSpPr txBox="1">
            <a:spLocks/>
          </p:cNvSpPr>
          <p:nvPr/>
        </p:nvSpPr>
        <p:spPr>
          <a:xfrm>
            <a:off x="500034" y="2571744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Zapiš příklad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684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24357 0.004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31441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38593 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0625 L 0.45625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2708 0.00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9791 0.00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66875 0.0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73975 0.004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81059 0.0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1" grpId="0"/>
      <p:bldP spid="22" grpId="0"/>
      <p:bldP spid="23" grpId="0"/>
      <p:bldP spid="25" grpId="0" animBg="1"/>
      <p:bldP spid="25" grpId="1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8" grpId="0"/>
      <p:bldP spid="39" grpId="0"/>
      <p:bldP spid="40" grpId="0"/>
      <p:bldP spid="41" grpId="0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A teď to zkus sám/sama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1785926"/>
            <a:ext cx="13276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20:6=</a:t>
            </a:r>
          </a:p>
          <a:p>
            <a:endParaRPr lang="cs-CZ" sz="3200" dirty="0" smtClean="0">
              <a:latin typeface="Bookman Old Style" pitchFamily="18" charset="0"/>
            </a:endParaRPr>
          </a:p>
          <a:p>
            <a:r>
              <a:rPr lang="cs-CZ" sz="3200" dirty="0" smtClean="0">
                <a:latin typeface="Bookman Old Style" pitchFamily="18" charset="0"/>
              </a:rPr>
              <a:t>13:2=</a:t>
            </a:r>
          </a:p>
          <a:p>
            <a:endParaRPr lang="cs-CZ" sz="3200" dirty="0" smtClean="0">
              <a:latin typeface="Bookman Old Style" pitchFamily="18" charset="0"/>
            </a:endParaRPr>
          </a:p>
          <a:p>
            <a:r>
              <a:rPr lang="cs-CZ" sz="3200" dirty="0" smtClean="0">
                <a:latin typeface="Bookman Old Style" pitchFamily="18" charset="0"/>
              </a:rPr>
              <a:t>3:4=</a:t>
            </a:r>
          </a:p>
          <a:p>
            <a:endParaRPr lang="cs-CZ" sz="3200" dirty="0" smtClean="0">
              <a:latin typeface="Bookman Old Style" pitchFamily="18" charset="0"/>
            </a:endParaRPr>
          </a:p>
          <a:p>
            <a:r>
              <a:rPr lang="cs-CZ" sz="3200" dirty="0" smtClean="0">
                <a:latin typeface="Bookman Old Style" pitchFamily="18" charset="0"/>
              </a:rPr>
              <a:t>7:5=</a:t>
            </a:r>
          </a:p>
          <a:p>
            <a:endParaRPr lang="cs-CZ" sz="3200" dirty="0" smtClean="0">
              <a:latin typeface="Bookman Old Style" pitchFamily="18" charset="0"/>
            </a:endParaRPr>
          </a:p>
          <a:p>
            <a:r>
              <a:rPr lang="cs-CZ" sz="3200" dirty="0" smtClean="0">
                <a:latin typeface="Bookman Old Style" pitchFamily="18" charset="0"/>
              </a:rPr>
              <a:t>17:9=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357430"/>
            <a:ext cx="343714" cy="3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Elipsa 26"/>
          <p:cNvSpPr/>
          <p:nvPr/>
        </p:nvSpPr>
        <p:spPr>
          <a:xfrm>
            <a:off x="1285852" y="1785926"/>
            <a:ext cx="357190" cy="57150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 rot="5400000">
            <a:off x="2570942" y="250030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>
            <a:off x="4714876" y="250030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5400000">
            <a:off x="6858016" y="250030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928794" y="178592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3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7143768" y="2214554"/>
            <a:ext cx="714380" cy="642942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2357422" y="1785926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zb</a:t>
            </a:r>
            <a:r>
              <a:rPr lang="cs-CZ" sz="2800" b="1" dirty="0" smtClean="0">
                <a:latin typeface="Bookman Old Style" pitchFamily="18" charset="0"/>
              </a:rPr>
              <a:t>. 2</a:t>
            </a:r>
            <a:endParaRPr lang="cs-CZ" sz="2800" b="1" dirty="0"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33618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Elipsa 50"/>
          <p:cNvSpPr/>
          <p:nvPr/>
        </p:nvSpPr>
        <p:spPr>
          <a:xfrm>
            <a:off x="1285852" y="2786058"/>
            <a:ext cx="357190" cy="57150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ovací čára 51"/>
          <p:cNvCxnSpPr/>
          <p:nvPr/>
        </p:nvCxnSpPr>
        <p:spPr>
          <a:xfrm rot="5400000">
            <a:off x="1214414" y="357187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5400000">
            <a:off x="1928794" y="357187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 rot="5400000">
            <a:off x="2643174" y="357187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>
            <a:off x="3357554" y="357187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5400000">
            <a:off x="4071934" y="357187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 rot="5400000">
            <a:off x="4786314" y="357187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Elipsa 57"/>
          <p:cNvSpPr/>
          <p:nvPr/>
        </p:nvSpPr>
        <p:spPr>
          <a:xfrm>
            <a:off x="5072066" y="3286124"/>
            <a:ext cx="357190" cy="642942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1857356" y="2786058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6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285984" y="2786058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zb</a:t>
            </a:r>
            <a:r>
              <a:rPr lang="cs-CZ" sz="2800" b="1" dirty="0" smtClean="0">
                <a:latin typeface="Bookman Old Style" pitchFamily="18" charset="0"/>
              </a:rPr>
              <a:t>. 1</a:t>
            </a:r>
            <a:endParaRPr lang="cs-CZ" sz="2800" b="1" dirty="0">
              <a:latin typeface="Bookman Old Style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86256"/>
            <a:ext cx="33696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86256"/>
            <a:ext cx="33696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256"/>
            <a:ext cx="33696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Elipsa 63"/>
          <p:cNvSpPr/>
          <p:nvPr/>
        </p:nvSpPr>
        <p:spPr>
          <a:xfrm>
            <a:off x="1071538" y="3786190"/>
            <a:ext cx="357190" cy="57150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714348" y="4143380"/>
            <a:ext cx="1214446" cy="642942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/>
          <p:cNvSpPr txBox="1"/>
          <p:nvPr/>
        </p:nvSpPr>
        <p:spPr>
          <a:xfrm>
            <a:off x="1643042" y="378619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0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000232" y="3786190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zb</a:t>
            </a:r>
            <a:r>
              <a:rPr lang="cs-CZ" sz="2800" b="1" dirty="0" smtClean="0">
                <a:latin typeface="Bookman Old Style" pitchFamily="18" charset="0"/>
              </a:rPr>
              <a:t>. 3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031" name="AutoShape 7" descr="emoji monkey cute - Sticker by chloe29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3" name="AutoShape 9" descr="emoji monkey cute - Sticker by chloe29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357826"/>
            <a:ext cx="36302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357826"/>
            <a:ext cx="36302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357826"/>
            <a:ext cx="36302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357826"/>
            <a:ext cx="36302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357826"/>
            <a:ext cx="36302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357826"/>
            <a:ext cx="36302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357826"/>
            <a:ext cx="36302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Elipsa 76"/>
          <p:cNvSpPr/>
          <p:nvPr/>
        </p:nvSpPr>
        <p:spPr>
          <a:xfrm>
            <a:off x="1071538" y="4714884"/>
            <a:ext cx="357190" cy="57150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Přímá spojovací čára 77"/>
          <p:cNvCxnSpPr/>
          <p:nvPr/>
        </p:nvCxnSpPr>
        <p:spPr>
          <a:xfrm rot="5400000">
            <a:off x="2571736" y="5500702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Elipsa 78"/>
          <p:cNvSpPr/>
          <p:nvPr/>
        </p:nvSpPr>
        <p:spPr>
          <a:xfrm>
            <a:off x="2786050" y="5143512"/>
            <a:ext cx="928694" cy="714380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TextovéPole 79"/>
          <p:cNvSpPr txBox="1"/>
          <p:nvPr/>
        </p:nvSpPr>
        <p:spPr>
          <a:xfrm>
            <a:off x="1643042" y="47148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81" name="TextovéPole 80"/>
          <p:cNvSpPr txBox="1"/>
          <p:nvPr/>
        </p:nvSpPr>
        <p:spPr>
          <a:xfrm>
            <a:off x="2000232" y="4714884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zb</a:t>
            </a:r>
            <a:r>
              <a:rPr lang="cs-CZ" sz="2800" b="1" dirty="0" smtClean="0">
                <a:latin typeface="Bookman Old Style" pitchFamily="18" charset="0"/>
              </a:rPr>
              <a:t>. 2</a:t>
            </a:r>
            <a:endParaRPr lang="cs-CZ" sz="2800" b="1" dirty="0">
              <a:latin typeface="Bookman Old Style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6286520"/>
            <a:ext cx="34767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Elipsa 98"/>
          <p:cNvSpPr/>
          <p:nvPr/>
        </p:nvSpPr>
        <p:spPr>
          <a:xfrm>
            <a:off x="1285852" y="5715016"/>
            <a:ext cx="357190" cy="57150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0" name="Přímá spojovací čára 99"/>
          <p:cNvCxnSpPr/>
          <p:nvPr/>
        </p:nvCxnSpPr>
        <p:spPr>
          <a:xfrm rot="5400000">
            <a:off x="3000364" y="6429396"/>
            <a:ext cx="572298" cy="79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Elipsa 101"/>
          <p:cNvSpPr/>
          <p:nvPr/>
        </p:nvSpPr>
        <p:spPr>
          <a:xfrm>
            <a:off x="3286116" y="6072206"/>
            <a:ext cx="2571768" cy="785794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TextovéPole 102"/>
          <p:cNvSpPr txBox="1"/>
          <p:nvPr/>
        </p:nvSpPr>
        <p:spPr>
          <a:xfrm>
            <a:off x="1857356" y="571501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04" name="TextovéPole 103"/>
          <p:cNvSpPr txBox="1"/>
          <p:nvPr/>
        </p:nvSpPr>
        <p:spPr>
          <a:xfrm>
            <a:off x="2214546" y="5715016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zb</a:t>
            </a:r>
            <a:r>
              <a:rPr lang="cs-CZ" sz="2800" b="1" dirty="0" smtClean="0">
                <a:latin typeface="Bookman Old Style" pitchFamily="18" charset="0"/>
              </a:rPr>
              <a:t>. 8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05" name="Nadpis 1"/>
          <p:cNvSpPr txBox="1">
            <a:spLocks/>
          </p:cNvSpPr>
          <p:nvPr/>
        </p:nvSpPr>
        <p:spPr>
          <a:xfrm>
            <a:off x="500034" y="2643182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Jak se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ale dělá zkouška?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3143248"/>
            <a:ext cx="1885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0" y="2928934"/>
            <a:ext cx="251389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2857496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TextovéPole 108"/>
          <p:cNvSpPr txBox="1"/>
          <p:nvPr/>
        </p:nvSpPr>
        <p:spPr>
          <a:xfrm>
            <a:off x="3428992" y="1785926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zk</a:t>
            </a:r>
            <a:r>
              <a:rPr lang="cs-CZ" sz="2800" b="1" dirty="0" smtClean="0">
                <a:latin typeface="Bookman Old Style" pitchFamily="18" charset="0"/>
              </a:rPr>
              <a:t>: 3.6= 18   </a:t>
            </a:r>
            <a:r>
              <a:rPr lang="cs-CZ" sz="2800" b="1" dirty="0" err="1" smtClean="0">
                <a:latin typeface="Bookman Old Style" pitchFamily="18" charset="0"/>
              </a:rPr>
              <a:t>18</a:t>
            </a:r>
            <a:r>
              <a:rPr lang="cs-CZ" sz="2800" b="1" dirty="0" smtClean="0">
                <a:latin typeface="Bookman Old Style" pitchFamily="18" charset="0"/>
              </a:rPr>
              <a:t>+2= 20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10" name="Elipsa 109"/>
          <p:cNvSpPr/>
          <p:nvPr/>
        </p:nvSpPr>
        <p:spPr>
          <a:xfrm>
            <a:off x="7072330" y="1714488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Elipsa 111"/>
          <p:cNvSpPr/>
          <p:nvPr/>
        </p:nvSpPr>
        <p:spPr>
          <a:xfrm>
            <a:off x="571472" y="1714488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2857496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1214422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Nadpis 1"/>
          <p:cNvSpPr txBox="1">
            <a:spLocks/>
          </p:cNvSpPr>
          <p:nvPr/>
        </p:nvSpPr>
        <p:spPr>
          <a:xfrm>
            <a:off x="500034" y="2643182"/>
            <a:ext cx="8229600" cy="1143000"/>
          </a:xfrm>
          <a:prstGeom prst="rect">
            <a:avLst/>
          </a:prstGeom>
          <a:solidFill>
            <a:srgbClr val="FFE5F0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 teď už zkus sám/sama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  <a:sym typeface="Wingdings" pitchFamily="2" charset="2"/>
              </a:rPr>
              <a:t>.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7" name="TextovéPole 116"/>
          <p:cNvSpPr txBox="1"/>
          <p:nvPr/>
        </p:nvSpPr>
        <p:spPr>
          <a:xfrm>
            <a:off x="3357554" y="2786058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zk</a:t>
            </a:r>
            <a:r>
              <a:rPr lang="cs-CZ" sz="2800" b="1" dirty="0" smtClean="0">
                <a:latin typeface="Bookman Old Style" pitchFamily="18" charset="0"/>
              </a:rPr>
              <a:t>: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4000496" y="278605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6.2=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4929190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12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20" name="TextovéPole 119"/>
          <p:cNvSpPr txBox="1"/>
          <p:nvPr/>
        </p:nvSpPr>
        <p:spPr>
          <a:xfrm>
            <a:off x="5857884" y="2786058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12+1=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21" name="TextovéPole 120"/>
          <p:cNvSpPr txBox="1"/>
          <p:nvPr/>
        </p:nvSpPr>
        <p:spPr>
          <a:xfrm>
            <a:off x="7143768" y="278605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13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23" name="Elipsa 122"/>
          <p:cNvSpPr/>
          <p:nvPr/>
        </p:nvSpPr>
        <p:spPr>
          <a:xfrm>
            <a:off x="7143768" y="2714620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Elipsa 123"/>
          <p:cNvSpPr/>
          <p:nvPr/>
        </p:nvSpPr>
        <p:spPr>
          <a:xfrm>
            <a:off x="571472" y="2714620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TextovéPole 124"/>
          <p:cNvSpPr txBox="1"/>
          <p:nvPr/>
        </p:nvSpPr>
        <p:spPr>
          <a:xfrm>
            <a:off x="3214678" y="378619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zk</a:t>
            </a:r>
            <a:r>
              <a:rPr lang="cs-CZ" sz="2800" b="1" dirty="0" smtClean="0">
                <a:latin typeface="Bookman Old Style" pitchFamily="18" charset="0"/>
              </a:rPr>
              <a:t>: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26" name="TextovéPole 125"/>
          <p:cNvSpPr txBox="1"/>
          <p:nvPr/>
        </p:nvSpPr>
        <p:spPr>
          <a:xfrm>
            <a:off x="3857620" y="378619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0.4=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27" name="TextovéPole 126"/>
          <p:cNvSpPr txBox="1"/>
          <p:nvPr/>
        </p:nvSpPr>
        <p:spPr>
          <a:xfrm>
            <a:off x="4786314" y="378619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0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28" name="TextovéPole 127"/>
          <p:cNvSpPr txBox="1"/>
          <p:nvPr/>
        </p:nvSpPr>
        <p:spPr>
          <a:xfrm>
            <a:off x="5929322" y="378619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0+3=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29" name="TextovéPole 128"/>
          <p:cNvSpPr txBox="1"/>
          <p:nvPr/>
        </p:nvSpPr>
        <p:spPr>
          <a:xfrm>
            <a:off x="7000892" y="378619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3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30" name="Elipsa 129"/>
          <p:cNvSpPr/>
          <p:nvPr/>
        </p:nvSpPr>
        <p:spPr>
          <a:xfrm>
            <a:off x="6929454" y="3714752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Elipsa 130"/>
          <p:cNvSpPr/>
          <p:nvPr/>
        </p:nvSpPr>
        <p:spPr>
          <a:xfrm>
            <a:off x="428596" y="3714752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TextovéPole 131"/>
          <p:cNvSpPr txBox="1"/>
          <p:nvPr/>
        </p:nvSpPr>
        <p:spPr>
          <a:xfrm>
            <a:off x="3143240" y="4714884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zk</a:t>
            </a:r>
            <a:r>
              <a:rPr lang="cs-CZ" sz="2800" b="1" dirty="0" smtClean="0">
                <a:latin typeface="Bookman Old Style" pitchFamily="18" charset="0"/>
              </a:rPr>
              <a:t>: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33" name="TextovéPole 132"/>
          <p:cNvSpPr txBox="1"/>
          <p:nvPr/>
        </p:nvSpPr>
        <p:spPr>
          <a:xfrm>
            <a:off x="3857620" y="471488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1.5=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34" name="TextovéPole 133"/>
          <p:cNvSpPr txBox="1"/>
          <p:nvPr/>
        </p:nvSpPr>
        <p:spPr>
          <a:xfrm>
            <a:off x="4786314" y="47148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5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35" name="TextovéPole 134"/>
          <p:cNvSpPr txBox="1"/>
          <p:nvPr/>
        </p:nvSpPr>
        <p:spPr>
          <a:xfrm>
            <a:off x="5857884" y="471488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5+2=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36" name="TextovéPole 135"/>
          <p:cNvSpPr txBox="1"/>
          <p:nvPr/>
        </p:nvSpPr>
        <p:spPr>
          <a:xfrm>
            <a:off x="6858016" y="471488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7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37" name="Elipsa 136"/>
          <p:cNvSpPr/>
          <p:nvPr/>
        </p:nvSpPr>
        <p:spPr>
          <a:xfrm>
            <a:off x="6786578" y="4643446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Elipsa 137"/>
          <p:cNvSpPr/>
          <p:nvPr/>
        </p:nvSpPr>
        <p:spPr>
          <a:xfrm>
            <a:off x="357158" y="4643446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TextovéPole 138"/>
          <p:cNvSpPr txBox="1"/>
          <p:nvPr/>
        </p:nvSpPr>
        <p:spPr>
          <a:xfrm>
            <a:off x="3286116" y="5715016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latin typeface="Bookman Old Style" pitchFamily="18" charset="0"/>
              </a:rPr>
              <a:t>zk</a:t>
            </a:r>
            <a:r>
              <a:rPr lang="cs-CZ" sz="2800" b="1" dirty="0" smtClean="0">
                <a:latin typeface="Bookman Old Style" pitchFamily="18" charset="0"/>
              </a:rPr>
              <a:t>: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40" name="TextovéPole 139"/>
          <p:cNvSpPr txBox="1"/>
          <p:nvPr/>
        </p:nvSpPr>
        <p:spPr>
          <a:xfrm>
            <a:off x="3929058" y="5715016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1.9=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41" name="TextovéPole 140"/>
          <p:cNvSpPr txBox="1"/>
          <p:nvPr/>
        </p:nvSpPr>
        <p:spPr>
          <a:xfrm>
            <a:off x="4857752" y="571501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9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42" name="TextovéPole 141"/>
          <p:cNvSpPr txBox="1"/>
          <p:nvPr/>
        </p:nvSpPr>
        <p:spPr>
          <a:xfrm>
            <a:off x="5857884" y="5715016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9+8=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43" name="TextovéPole 142"/>
          <p:cNvSpPr txBox="1"/>
          <p:nvPr/>
        </p:nvSpPr>
        <p:spPr>
          <a:xfrm>
            <a:off x="6858016" y="571501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17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44" name="Elipsa 143"/>
          <p:cNvSpPr/>
          <p:nvPr/>
        </p:nvSpPr>
        <p:spPr>
          <a:xfrm>
            <a:off x="6858016" y="5643578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5" name="Elipsa 144"/>
          <p:cNvSpPr/>
          <p:nvPr/>
        </p:nvSpPr>
        <p:spPr>
          <a:xfrm>
            <a:off x="642910" y="5643578"/>
            <a:ext cx="714380" cy="6429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500"/>
                            </p:stCondLst>
                            <p:childTnLst>
                              <p:par>
                                <p:cTn id="2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500"/>
                            </p:stCondLst>
                            <p:childTnLst>
                              <p:par>
                                <p:cTn id="2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000"/>
                            </p:stCondLst>
                            <p:childTnLst>
                              <p:par>
                                <p:cTn id="2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00"/>
                            </p:stCondLst>
                            <p:childTnLst>
                              <p:par>
                                <p:cTn id="2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500"/>
                            </p:stCondLst>
                            <p:childTnLst>
                              <p:par>
                                <p:cTn id="2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500"/>
                            </p:stCondLst>
                            <p:childTnLst>
                              <p:par>
                                <p:cTn id="2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500"/>
                            </p:stCondLst>
                            <p:childTnLst>
                              <p:par>
                                <p:cTn id="3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500"/>
                            </p:stCondLst>
                            <p:childTnLst>
                              <p:par>
                                <p:cTn id="3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500"/>
                            </p:stCondLst>
                            <p:childTnLst>
                              <p:par>
                                <p:cTn id="3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00"/>
                            </p:stCondLst>
                            <p:childTnLst>
                              <p:par>
                                <p:cTn id="4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500"/>
                            </p:stCondLst>
                            <p:childTnLst>
                              <p:par>
                                <p:cTn id="4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500"/>
                            </p:stCondLst>
                            <p:childTnLst>
                              <p:par>
                                <p:cTn id="4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3000"/>
                            </p:stCondLst>
                            <p:childTnLst>
                              <p:par>
                                <p:cTn id="4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00"/>
                            </p:stCondLst>
                            <p:childTnLst>
                              <p:par>
                                <p:cTn id="4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000"/>
                            </p:stCondLst>
                            <p:childTnLst>
                              <p:par>
                                <p:cTn id="4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00"/>
                            </p:stCondLst>
                            <p:childTnLst>
                              <p:par>
                                <p:cTn id="5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000"/>
                            </p:stCondLst>
                            <p:childTnLst>
                              <p:par>
                                <p:cTn id="5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500"/>
                            </p:stCondLst>
                            <p:childTnLst>
                              <p:par>
                                <p:cTn id="5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3500"/>
                            </p:stCondLst>
                            <p:childTnLst>
                              <p:par>
                                <p:cTn id="5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000"/>
                            </p:stCondLst>
                            <p:childTnLst>
                              <p:par>
                                <p:cTn id="5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4500"/>
                            </p:stCondLst>
                            <p:childTnLst>
                              <p:par>
                                <p:cTn id="5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0"/>
                            </p:stCondLst>
                            <p:childTnLst>
                              <p:par>
                                <p:cTn id="5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500"/>
                            </p:stCondLst>
                            <p:childTnLst>
                              <p:par>
                                <p:cTn id="5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7000"/>
                            </p:stCondLst>
                            <p:childTnLst>
                              <p:par>
                                <p:cTn id="5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7500"/>
                            </p:stCondLst>
                            <p:childTnLst>
                              <p:par>
                                <p:cTn id="5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8000"/>
                            </p:stCondLst>
                            <p:childTnLst>
                              <p:par>
                                <p:cTn id="5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500"/>
                            </p:stCondLst>
                            <p:childTnLst>
                              <p:par>
                                <p:cTn id="6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450"/>
                            </p:stCondLst>
                            <p:childTnLst>
                              <p:par>
                                <p:cTn id="6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6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8.25815E-7 L 0 -8.25815E-7 " pathEditMode="relative" rAng="0" ptsTypes="AA">
                                      <p:cBhvr>
                                        <p:cTn id="69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1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500" tmFilter="0,0; .5, 1; 1, 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500" tmFilter="0,0; .5, 1; 1, 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2" dur="500" tmFilter="0,0; .5, 1; 1, 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1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 tmFilter="0,0; .5, 1; 1, 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4" fill="hold">
                      <p:stCondLst>
                        <p:cond delay="indefinite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2" dur="500" tmFilter="0,0; .5, 1; 1, 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indefinite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50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1" fill="hold">
                      <p:stCondLst>
                        <p:cond delay="indefinite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9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1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fill="hold">
                      <p:stCondLst>
                        <p:cond delay="indefinite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0" dur="500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9" dur="500" tmFilter="0,0; .5, 1; 1, 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0" fill="hold">
                      <p:stCondLst>
                        <p:cond delay="indefinite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500" tmFilter="0,0; .5, 1; 1, 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7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8" fill="hold">
                      <p:stCondLst>
                        <p:cond delay="indefinite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9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0" dur="500" tmFilter="0,0; .5, 1; 1, 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>
                      <p:stCondLst>
                        <p:cond delay="indefinite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500" tmFilter="0,0; .5, 1; 1, 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8" dur="500" tmFilter="0,0; .5, 1; 1, 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9" fill="hold">
                      <p:stCondLst>
                        <p:cond delay="indefinite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7" dur="500" tmFilter="0,0; .5, 1; 1, 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8" fill="hold">
                      <p:stCondLst>
                        <p:cond delay="indefinite"/>
                      </p:stCondLst>
                      <p:childTnLst>
                        <p:par>
                          <p:cTn id="999" fill="hold">
                            <p:stCondLst>
                              <p:cond delay="0"/>
                            </p:stCondLst>
                            <p:childTnLst>
                              <p:par>
                                <p:cTn id="10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6" dur="500" tmFilter="0,0; .5, 1; 1, 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fill="hold">
                      <p:stCondLst>
                        <p:cond delay="indefinite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7" grpId="1" animBg="1"/>
      <p:bldP spid="34" grpId="0"/>
      <p:bldP spid="35" grpId="0" animBg="1"/>
      <p:bldP spid="37" grpId="0"/>
      <p:bldP spid="51" grpId="0" animBg="1"/>
      <p:bldP spid="51" grpId="1" animBg="1"/>
      <p:bldP spid="58" grpId="0" animBg="1"/>
      <p:bldP spid="59" grpId="0"/>
      <p:bldP spid="60" grpId="0"/>
      <p:bldP spid="64" grpId="0" animBg="1"/>
      <p:bldP spid="64" grpId="1" animBg="1"/>
      <p:bldP spid="65" grpId="0" animBg="1"/>
      <p:bldP spid="66" grpId="0"/>
      <p:bldP spid="67" grpId="0"/>
      <p:bldP spid="77" grpId="0" animBg="1"/>
      <p:bldP spid="77" grpId="1" animBg="1"/>
      <p:bldP spid="79" grpId="0" animBg="1"/>
      <p:bldP spid="80" grpId="0"/>
      <p:bldP spid="81" grpId="0"/>
      <p:bldP spid="99" grpId="0" animBg="1"/>
      <p:bldP spid="99" grpId="1" animBg="1"/>
      <p:bldP spid="102" grpId="0" animBg="1"/>
      <p:bldP spid="103" grpId="0"/>
      <p:bldP spid="104" grpId="0"/>
      <p:bldP spid="105" grpId="0" animBg="1"/>
      <p:bldP spid="105" grpId="1" animBg="1"/>
      <p:bldP spid="109" grpId="0"/>
      <p:bldP spid="110" grpId="0" animBg="1"/>
      <p:bldP spid="110" grpId="1" animBg="1"/>
      <p:bldP spid="112" grpId="0" animBg="1"/>
      <p:bldP spid="112" grpId="1" animBg="1"/>
      <p:bldP spid="116" grpId="0" animBg="1"/>
      <p:bldP spid="116" grpId="1" animBg="1"/>
      <p:bldP spid="117" grpId="0"/>
      <p:bldP spid="118" grpId="0"/>
      <p:bldP spid="119" grpId="0"/>
      <p:bldP spid="120" grpId="0"/>
      <p:bldP spid="121" grpId="0"/>
      <p:bldP spid="123" grpId="0" animBg="1"/>
      <p:bldP spid="123" grpId="1" animBg="1"/>
      <p:bldP spid="124" grpId="0" animBg="1"/>
      <p:bldP spid="124" grpId="1" animBg="1"/>
      <p:bldP spid="125" grpId="0"/>
      <p:bldP spid="126" grpId="0"/>
      <p:bldP spid="127" grpId="0"/>
      <p:bldP spid="128" grpId="0"/>
      <p:bldP spid="129" grpId="0"/>
      <p:bldP spid="130" grpId="0" animBg="1"/>
      <p:bldP spid="130" grpId="1" animBg="1"/>
      <p:bldP spid="131" grpId="0" animBg="1"/>
      <p:bldP spid="131" grpId="1" animBg="1"/>
      <p:bldP spid="132" grpId="0"/>
      <p:bldP spid="133" grpId="0"/>
      <p:bldP spid="134" grpId="0"/>
      <p:bldP spid="135" grpId="0"/>
      <p:bldP spid="136" grpId="0"/>
      <p:bldP spid="137" grpId="0" animBg="1"/>
      <p:bldP spid="137" grpId="1" animBg="1"/>
      <p:bldP spid="138" grpId="0" animBg="1"/>
      <p:bldP spid="138" grpId="1" animBg="1"/>
      <p:bldP spid="139" grpId="0"/>
      <p:bldP spid="140" grpId="0"/>
      <p:bldP spid="141" grpId="0"/>
      <p:bldP spid="142" grpId="0"/>
      <p:bldP spid="143" grpId="0"/>
      <p:bldP spid="144" grpId="0" animBg="1"/>
      <p:bldP spid="144" grpId="1" animBg="1"/>
      <p:bldP spid="145" grpId="0" animBg="1"/>
      <p:bldP spid="1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1071546"/>
            <a:ext cx="850585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Otevři si školní sešit.</a:t>
            </a:r>
          </a:p>
          <a:p>
            <a:r>
              <a:rPr lang="cs-CZ" sz="3200" dirty="0" smtClean="0">
                <a:latin typeface="Bookman Old Style" pitchFamily="18" charset="0"/>
              </a:rPr>
              <a:t>Napiš dnešní datum.</a:t>
            </a:r>
          </a:p>
          <a:p>
            <a:r>
              <a:rPr lang="cs-CZ" sz="3200" dirty="0" smtClean="0">
                <a:latin typeface="Bookman Old Style" pitchFamily="18" charset="0"/>
              </a:rPr>
              <a:t>Podtrhni.</a:t>
            </a:r>
          </a:p>
          <a:p>
            <a:r>
              <a:rPr lang="cs-CZ" sz="3200" b="1" dirty="0" smtClean="0">
                <a:latin typeface="Bookman Old Style" pitchFamily="18" charset="0"/>
              </a:rPr>
              <a:t>Na nový řádek napiš nadpis – </a:t>
            </a:r>
            <a:r>
              <a:rPr lang="cs-CZ" sz="3200" b="1" u="sng" dirty="0" smtClean="0">
                <a:latin typeface="Bookman Old Style" pitchFamily="18" charset="0"/>
              </a:rPr>
              <a:t>Dělení se</a:t>
            </a:r>
          </a:p>
          <a:p>
            <a:r>
              <a:rPr lang="cs-CZ" sz="3200" b="1" u="sng" dirty="0" smtClean="0">
                <a:latin typeface="Bookman Old Style" pitchFamily="18" charset="0"/>
              </a:rPr>
              <a:t>zbytkem.</a:t>
            </a:r>
          </a:p>
          <a:p>
            <a:r>
              <a:rPr lang="cs-CZ" sz="3200" b="1" dirty="0" smtClean="0">
                <a:latin typeface="Bookman Old Style" pitchFamily="18" charset="0"/>
              </a:rPr>
              <a:t>Na nový řádek napiš č. cvičení – 8/8.</a:t>
            </a:r>
          </a:p>
          <a:p>
            <a:r>
              <a:rPr lang="cs-CZ" sz="3200" dirty="0" smtClean="0">
                <a:latin typeface="Bookman Old Style" pitchFamily="18" charset="0"/>
              </a:rPr>
              <a:t>Toto cvičení vypočítej. Nezapomeň na </a:t>
            </a:r>
            <a:r>
              <a:rPr lang="cs-CZ" sz="3200" dirty="0" err="1" smtClean="0">
                <a:latin typeface="Bookman Old Style" pitchFamily="18" charset="0"/>
              </a:rPr>
              <a:t>zk</a:t>
            </a:r>
            <a:r>
              <a:rPr lang="cs-CZ" sz="3200" dirty="0" smtClean="0">
                <a:latin typeface="Bookman Old Style" pitchFamily="18" charset="0"/>
              </a:rPr>
              <a:t>!</a:t>
            </a:r>
          </a:p>
          <a:p>
            <a:r>
              <a:rPr lang="cs-CZ" sz="3200" dirty="0" smtClean="0">
                <a:latin typeface="Bookman Old Style" pitchFamily="18" charset="0"/>
              </a:rPr>
              <a:t>Ústně nebo klidně do sešitu si projdi </a:t>
            </a:r>
            <a:r>
              <a:rPr lang="cs-CZ" sz="3200" dirty="0" err="1" smtClean="0">
                <a:latin typeface="Bookman Old Style" pitchFamily="18" charset="0"/>
              </a:rPr>
              <a:t>cv</a:t>
            </a:r>
            <a:r>
              <a:rPr lang="cs-CZ" sz="3200" dirty="0" smtClean="0">
                <a:latin typeface="Bookman Old Style" pitchFamily="18" charset="0"/>
              </a:rPr>
              <a:t>. </a:t>
            </a:r>
          </a:p>
          <a:p>
            <a:r>
              <a:rPr lang="cs-CZ" sz="3200" dirty="0" smtClean="0">
                <a:latin typeface="Bookman Old Style" pitchFamily="18" charset="0"/>
              </a:rPr>
              <a:t>8/10.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19458" name="Picture 2" descr="Famous Smileys: Blink by mondspeer on Devian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71546"/>
            <a:ext cx="459215" cy="428601"/>
          </a:xfrm>
          <a:prstGeom prst="rect">
            <a:avLst/>
          </a:prstGeom>
          <a:noFill/>
        </p:spPr>
      </p:pic>
      <p:pic>
        <p:nvPicPr>
          <p:cNvPr id="9" name="Picture 2" descr="Famous Smileys: Blink by mondspeer on Devian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59215" cy="428601"/>
          </a:xfrm>
          <a:prstGeom prst="rect">
            <a:avLst/>
          </a:prstGeom>
          <a:noFill/>
        </p:spPr>
      </p:pic>
      <p:pic>
        <p:nvPicPr>
          <p:cNvPr id="10" name="Picture 2" descr="Famous Smileys: Blink by mondspeer on Devian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71678"/>
            <a:ext cx="459215" cy="428601"/>
          </a:xfrm>
          <a:prstGeom prst="rect">
            <a:avLst/>
          </a:prstGeom>
          <a:noFill/>
        </p:spPr>
      </p:pic>
      <p:pic>
        <p:nvPicPr>
          <p:cNvPr id="11" name="Picture 2" descr="Famous Smileys: Blink by mondspeer on Devian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59215" cy="428601"/>
          </a:xfrm>
          <a:prstGeom prst="rect">
            <a:avLst/>
          </a:prstGeom>
          <a:noFill/>
        </p:spPr>
      </p:pic>
      <p:pic>
        <p:nvPicPr>
          <p:cNvPr id="12" name="Picture 2" descr="Famous Smileys: Blink by mondspeer on Devian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500438"/>
            <a:ext cx="459215" cy="428601"/>
          </a:xfrm>
          <a:prstGeom prst="rect">
            <a:avLst/>
          </a:prstGeom>
          <a:noFill/>
        </p:spPr>
      </p:pic>
      <p:pic>
        <p:nvPicPr>
          <p:cNvPr id="13" name="Picture 2" descr="Famous Smileys: Blink by mondspeer on Devian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4000504"/>
            <a:ext cx="459215" cy="428601"/>
          </a:xfrm>
          <a:prstGeom prst="rect">
            <a:avLst/>
          </a:prstGeom>
          <a:noFill/>
        </p:spPr>
      </p:pic>
      <p:pic>
        <p:nvPicPr>
          <p:cNvPr id="14" name="Picture 2" descr="Famous Smileys: Blink by mondspeer on Devian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636"/>
            <a:ext cx="459215" cy="42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315436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Měj se krásně.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Příští týden na viděnou.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343387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300</Words>
  <Application>Microsoft Office PowerPoint</Application>
  <PresentationFormat>Předvádění na obrazovce (4:3)</PresentationFormat>
  <Paragraphs>146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DĚLENÍ SE ZBYTKEM</vt:lpstr>
      <vt:lpstr>Než začneme, zopakuj si malou násobilku. </vt:lpstr>
      <vt:lpstr>Doplň násobilkové řady </vt:lpstr>
      <vt:lpstr>Dělení se zbytkem</vt:lpstr>
      <vt:lpstr>Dělení se zbytkem</vt:lpstr>
      <vt:lpstr>A teď to zkus sám/sama </vt:lpstr>
      <vt:lpstr>Snímek 7</vt:lpstr>
      <vt:lpstr>Měj se krásně. Příští týden na viděnou.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veverka.police@seznam.cz</cp:lastModifiedBy>
  <cp:revision>33</cp:revision>
  <dcterms:created xsi:type="dcterms:W3CDTF">2020-04-16T19:06:03Z</dcterms:created>
  <dcterms:modified xsi:type="dcterms:W3CDTF">2020-04-18T08:43:12Z</dcterms:modified>
</cp:coreProperties>
</file>