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70" r:id="rId9"/>
    <p:sldId id="262" r:id="rId10"/>
    <p:sldId id="271" r:id="rId11"/>
    <p:sldId id="261" r:id="rId12"/>
    <p:sldId id="272" r:id="rId13"/>
    <p:sldId id="263" r:id="rId14"/>
    <p:sldId id="264" r:id="rId15"/>
    <p:sldId id="265" r:id="rId16"/>
    <p:sldId id="273" r:id="rId17"/>
    <p:sldId id="266" r:id="rId18"/>
    <p:sldId id="267" r:id="rId19"/>
    <p:sldId id="274" r:id="rId20"/>
    <p:sldId id="287" r:id="rId21"/>
    <p:sldId id="275" r:id="rId22"/>
    <p:sldId id="276" r:id="rId23"/>
    <p:sldId id="280" r:id="rId24"/>
    <p:sldId id="277" r:id="rId25"/>
    <p:sldId id="281" r:id="rId26"/>
    <p:sldId id="282" r:id="rId27"/>
    <p:sldId id="278" r:id="rId28"/>
    <p:sldId id="279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FFFF00"/>
    <a:srgbClr val="000066"/>
    <a:srgbClr val="0000CC"/>
    <a:srgbClr val="FF0000"/>
    <a:srgbClr val="33CCFF"/>
    <a:srgbClr val="660066"/>
    <a:srgbClr val="FF0066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C86E-A5FB-409D-946C-AAD472975DCC}" type="datetimeFigureOut">
              <a:rPr lang="cs-CZ" smtClean="0"/>
              <a:pPr/>
              <a:t>04.04.2020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24C1-01BE-4422-9F5E-863B3F66A06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cs-CZ" b="1" dirty="0">
                <a:latin typeface="Bookman Old Style" pitchFamily="18" charset="0"/>
              </a:rPr>
              <a:t>O</a:t>
            </a:r>
            <a:r>
              <a:rPr lang="cs-CZ" b="1" dirty="0" smtClean="0">
                <a:latin typeface="Bookman Old Style" pitchFamily="18" charset="0"/>
              </a:rPr>
              <a:t>pakování rostliny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243630"/>
            <a:ext cx="6400800" cy="614370"/>
          </a:xfrm>
        </p:spPr>
        <p:txBody>
          <a:bodyPr/>
          <a:lstStyle/>
          <a:p>
            <a:r>
              <a:rPr lang="cs-CZ" dirty="0" smtClean="0"/>
              <a:t>Vypracovala: Mgr. Alžběta Pelcová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Pěstujeme je kvůli potravě (jídlu).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Na co máme užitkové rostliny?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3011486"/>
          </a:xfrm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Dokážeš říct, jaký je rozdíl mezi keřem a stromem?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5602" name="Picture 2" descr="Confused Thinking Emo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876"/>
            <a:ext cx="2657468" cy="2657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Dokážeš říct, jaký je rozdíl mezi keřem a stromem?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STROM – má kmen a korunu</a:t>
            </a:r>
          </a:p>
          <a:p>
            <a:pPr>
              <a:buNone/>
            </a:pPr>
            <a:endParaRPr lang="cs-CZ" dirty="0">
              <a:latin typeface="Bookman Old Style" pitchFamily="18" charset="0"/>
            </a:endParaRP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KEŘ – jeho koruna se rozvětvuje už od 	   země 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3643338"/>
          </a:xfrm>
          <a:solidFill>
            <a:srgbClr val="FFFFFF">
              <a:alpha val="60000"/>
            </a:srgbClr>
          </a:solidFill>
          <a:ln w="38100">
            <a:solidFill>
              <a:srgbClr val="CC00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Řekni 3 příklady ovoce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a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3 příklady zeleniny. 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023498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2928958"/>
          </a:xfrm>
          <a:solidFill>
            <a:srgbClr val="FFFFFF">
              <a:alpha val="60000"/>
            </a:srgb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Patří léčivé byliny do užitkových rostlin?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71942"/>
            <a:ext cx="1981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85860"/>
            <a:ext cx="487477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2297106"/>
          </a:xfrm>
          <a:solidFill>
            <a:srgbClr val="FFFFFF">
              <a:alpha val="60000"/>
            </a:srgbClr>
          </a:solidFill>
          <a:ln w="38100">
            <a:solidFill>
              <a:srgbClr val="66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Proč název polní plodiny?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399791" cy="239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66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Proč název polní plodiny?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71544"/>
          </a:xfr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Pěstujeme je na polích. 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2439982"/>
          </a:xfrm>
          <a:solidFill>
            <a:srgbClr val="FFFFFF">
              <a:alpha val="60000"/>
            </a:srgbClr>
          </a:solidFill>
          <a:ln w="38100">
            <a:solidFill>
              <a:srgbClr val="33CCFF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Vzpomeneš si do kolika skupin polní plodiny dělíme?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2414585" cy="252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00560" y="500042"/>
            <a:ext cx="360752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1749E-6 L 0.73628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628 -0.00856 L 1.43715 -0.00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rgbClr val="FFFFFF">
              <a:alpha val="60000"/>
            </a:srgbClr>
          </a:solidFill>
          <a:ln w="38100">
            <a:solidFill>
              <a:srgbClr val="0000CC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Vzpomeneš si na jejich názvy?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2071678"/>
            <a:ext cx="2544286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Obilniny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786446" y="2143116"/>
            <a:ext cx="3196709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Okopaniny</a:t>
            </a:r>
            <a:endParaRPr lang="cs-CZ" sz="44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86050" y="3214686"/>
            <a:ext cx="3004349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Luskoviny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596" y="4357694"/>
            <a:ext cx="2215671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Pícniny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72198" y="4357694"/>
            <a:ext cx="2488182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Olejniny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71670" y="5643578"/>
            <a:ext cx="4451860" cy="769441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Textilní plodiny</a:t>
            </a:r>
            <a:endParaRPr lang="cs-CZ" sz="3200" dirty="0">
              <a:latin typeface="Bookman Old Style" pitchFamily="18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rot="10800000" flipV="1">
            <a:off x="2643174" y="1643050"/>
            <a:ext cx="85725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5643570" y="1571612"/>
            <a:ext cx="100013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3536149" y="2464587"/>
            <a:ext cx="1714512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5400000">
            <a:off x="1357290" y="1857364"/>
            <a:ext cx="2786082" cy="2500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4393405" y="2107397"/>
            <a:ext cx="2786082" cy="2000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 rot="5400000">
            <a:off x="1857356" y="3286124"/>
            <a:ext cx="407196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1670" y="1428736"/>
            <a:ext cx="5214974" cy="2582858"/>
          </a:xfrm>
          <a:solidFill>
            <a:srgbClr val="FFFFFF">
              <a:alpha val="60000"/>
            </a:srgbClr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cs-CZ" sz="6000" b="1" dirty="0" smtClean="0">
                <a:latin typeface="Bookman Old Style" pitchFamily="18" charset="0"/>
              </a:rPr>
              <a:t>MÁME TO! </a:t>
            </a:r>
            <a:endParaRPr lang="cs-CZ" sz="6000" b="1" dirty="0">
              <a:latin typeface="Bookman Old Style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9000"/>
            <a:ext cx="2857520" cy="25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Zdravíčko   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,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dneska si první trochu popovídáme.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Rozuměj, zopakujeme vše, co víš.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Don‘t </a:t>
            </a:r>
            <a:r>
              <a:rPr lang="cs-CZ" b="1" dirty="0" err="1" smtClean="0">
                <a:latin typeface="Bookman Old Style" pitchFamily="18" charset="0"/>
                <a:sym typeface="Wingdings" pitchFamily="2" charset="2"/>
              </a:rPr>
              <a:t>worry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!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Na konci si něco zahrajeme.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endParaRPr lang="cs-CZ" b="1" dirty="0"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714488"/>
            <a:ext cx="585772" cy="60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28"/>
            <a:ext cx="652450" cy="6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143248"/>
            <a:ext cx="504820" cy="5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 descr="White Up Pointing Backhand Index | EmojiStickers.com | Idéias par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714752"/>
            <a:ext cx="428628" cy="642942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5000636"/>
            <a:ext cx="785818" cy="7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797568"/>
          </a:xfrm>
          <a:solidFill>
            <a:srgbClr val="FFFFFF">
              <a:alpha val="60000"/>
            </a:srgb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Poznámka: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Každá rostlina má jméno a příjmení stejně jako TY. 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Např.: </a:t>
            </a:r>
            <a:r>
              <a:rPr lang="cs-CZ" b="1" smtClean="0">
                <a:latin typeface="Bookman Old Style" pitchFamily="18" charset="0"/>
              </a:rPr>
              <a:t>Len setý.</a:t>
            </a:r>
            <a:r>
              <a:rPr lang="cs-CZ" b="1" dirty="0" smtClean="0">
                <a:latin typeface="Bookman Old Style" pitchFamily="18" charset="0"/>
              </a:rPr>
              <a:t/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Někdy ale používáme jen jeho „jméno“- len.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Stejně jako když oslovuješ své kamarády jen jménem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.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7043758" cy="2368544"/>
          </a:xfrm>
          <a:solidFill>
            <a:srgbClr val="FFFFFF">
              <a:alpha val="60000"/>
            </a:srgbClr>
          </a:solidFill>
          <a:ln w="38100">
            <a:solidFill>
              <a:srgbClr val="FF66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JDEME SI HRÁT! 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143248"/>
            <a:ext cx="2939082" cy="27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Rozhodni – je to kvetoucí nebo nekvetoucí rostlina?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098" name="Picture 2" descr="Růžové růže v zahradě | Česká zahrád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592092" cy="1952612"/>
          </a:xfrm>
          <a:prstGeom prst="rect">
            <a:avLst/>
          </a:prstGeom>
          <a:noFill/>
        </p:spPr>
      </p:pic>
      <p:pic>
        <p:nvPicPr>
          <p:cNvPr id="4100" name="Picture 4" descr="Jak si vypěstovat pivoňky a jaké druhy má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110664" cy="2071702"/>
          </a:xfrm>
          <a:prstGeom prst="rect">
            <a:avLst/>
          </a:prstGeom>
          <a:noFill/>
        </p:spPr>
      </p:pic>
      <p:pic>
        <p:nvPicPr>
          <p:cNvPr id="4102" name="Picture 6" descr="Mečík chutná křehce | Prima Fr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1538" y="4214818"/>
            <a:ext cx="1873604" cy="2257391"/>
          </a:xfrm>
          <a:prstGeom prst="rect">
            <a:avLst/>
          </a:prstGeom>
          <a:noFill/>
        </p:spPr>
      </p:pic>
      <p:pic>
        <p:nvPicPr>
          <p:cNvPr id="4104" name="Picture 8" descr="Kapraď samec — Kouzelné bylinky — Česká telev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429132"/>
            <a:ext cx="3432656" cy="19288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42910" y="3429000"/>
            <a:ext cx="1436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72066" y="3357562"/>
            <a:ext cx="1436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071538" y="6143644"/>
            <a:ext cx="1436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29388" y="6000768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NEKVETOUCÍ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642910" y="2786058"/>
            <a:ext cx="82296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Víš jak se tyto rostliny jmenují?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2910" y="3429000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RŮŽE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72066" y="3357562"/>
            <a:ext cx="1303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PIVOŇKA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1538" y="6143644"/>
            <a:ext cx="10166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MEČÍK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929454" y="6000768"/>
            <a:ext cx="13067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KAPRADÍ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Rozhodni – je to kvetoucí nebo nekvetoucí rostlina?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7890" name="Picture 2" descr="Kaktusy vám nikdy nevykvetou, jestliže se budete dopouštět těcht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3571900" cy="1819437"/>
          </a:xfrm>
          <a:prstGeom prst="rect">
            <a:avLst/>
          </a:prstGeom>
          <a:noFill/>
        </p:spPr>
      </p:pic>
      <p:pic>
        <p:nvPicPr>
          <p:cNvPr id="37892" name="Picture 4" descr="Přeslička největší - Wikiw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1861645" cy="2481224"/>
          </a:xfrm>
          <a:prstGeom prst="rect">
            <a:avLst/>
          </a:prstGeom>
          <a:noFill/>
        </p:spPr>
      </p:pic>
      <p:pic>
        <p:nvPicPr>
          <p:cNvPr id="37894" name="Picture 6" descr="Stabilizovaný mech kopečkový Ballmoss, 0,2kg (0,08m2) | Gardner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71678"/>
            <a:ext cx="2500330" cy="1875248"/>
          </a:xfrm>
          <a:prstGeom prst="rect">
            <a:avLst/>
          </a:prstGeom>
          <a:noFill/>
        </p:spPr>
      </p:pic>
      <p:pic>
        <p:nvPicPr>
          <p:cNvPr id="37896" name="Picture 8" descr="Ostrava chystá rozsáhlé ošetření kaštanů proti klíněnce - Ekolist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250672"/>
            <a:ext cx="2857520" cy="214224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714612" y="3429000"/>
            <a:ext cx="1436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29256" y="6072206"/>
            <a:ext cx="14366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28728" y="6143644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NEKVETOUCÍ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29388" y="3571876"/>
            <a:ext cx="17748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NEKVETOUCÍ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00034" y="2786058"/>
            <a:ext cx="82296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Víš jak se tyto rostliny jmenují?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928926" y="3429000"/>
            <a:ext cx="1205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KAKTUS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15206" y="3571876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MECH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571604" y="6143644"/>
            <a:ext cx="1598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PŘESLIČKA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143636" y="4857760"/>
            <a:ext cx="1539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NÁPOVĚDA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7898" name="Picture 10" descr="Kaštan je na revma a bolavé klouby - Vitalia.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214950"/>
            <a:ext cx="1608778" cy="942744"/>
          </a:xfrm>
          <a:prstGeom prst="rect">
            <a:avLst/>
          </a:prstGeom>
          <a:noFill/>
        </p:spPr>
      </p:pic>
      <p:sp>
        <p:nvSpPr>
          <p:cNvPr id="21" name="TextovéPole 20"/>
          <p:cNvSpPr txBox="1"/>
          <p:nvPr/>
        </p:nvSpPr>
        <p:spPr>
          <a:xfrm>
            <a:off x="5429256" y="6072206"/>
            <a:ext cx="1188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KAŠTAN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1" animBg="1"/>
      <p:bldP spid="16" grpId="0" animBg="1"/>
      <p:bldP spid="17" grpId="0" animBg="1"/>
      <p:bldP spid="18" grpId="0" animBg="1"/>
      <p:bldP spid="18" grpId="3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CC00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Pojmenuj rostliny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074" name="Picture 2" descr="Leknín bělostný (Nymphaea candida) » Rybářský rozcestní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857520" cy="1905013"/>
          </a:xfrm>
          <a:prstGeom prst="rect">
            <a:avLst/>
          </a:prstGeom>
          <a:noFill/>
        </p:spPr>
      </p:pic>
      <p:pic>
        <p:nvPicPr>
          <p:cNvPr id="3078" name="Picture 6" descr="Rulík jako lék i obávaná droga pravdy - DIAsty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2827915" cy="1857388"/>
          </a:xfrm>
          <a:prstGeom prst="rect">
            <a:avLst/>
          </a:prstGeom>
          <a:noFill/>
        </p:spPr>
      </p:pic>
      <p:pic>
        <p:nvPicPr>
          <p:cNvPr id="3080" name="Picture 8" descr="Vraní oko čtyřlisté | Účinky, použití, recepty, inform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2904585" cy="1928826"/>
          </a:xfrm>
          <a:prstGeom prst="rect">
            <a:avLst/>
          </a:prstGeom>
          <a:noFill/>
        </p:spPr>
      </p:pic>
      <p:pic>
        <p:nvPicPr>
          <p:cNvPr id="3082" name="Picture 10" descr="Jahodník obecný ( Fragaria vesca ) | Bylinná lékárn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857628"/>
            <a:ext cx="2786082" cy="197722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786710" y="6286520"/>
            <a:ext cx="1119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LEKNÍN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2844" y="6286520"/>
            <a:ext cx="3239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VRANNÍ OKO ČTYŘLISTÉ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86380" y="6286520"/>
            <a:ext cx="24240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RULÍK ZLOMOCNÝ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43306" y="6286520"/>
            <a:ext cx="15007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JAHODNÍK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4" name="Nadpis 1"/>
          <p:cNvSpPr>
            <a:spLocks noGrp="1"/>
          </p:cNvSpPr>
          <p:nvPr>
            <p:ph idx="1"/>
          </p:nvPr>
        </p:nvSpPr>
        <p:spPr>
          <a:xfrm>
            <a:off x="2643174" y="2143116"/>
            <a:ext cx="3186106" cy="3043246"/>
          </a:xfrm>
          <a:solidFill>
            <a:srgbClr val="FFFFFF">
              <a:alpha val="60000"/>
            </a:srgb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Patří do:</a:t>
            </a:r>
          </a:p>
          <a:p>
            <a:r>
              <a:rPr lang="cs-CZ" b="1" dirty="0" smtClean="0">
                <a:latin typeface="Bookman Old Style" pitchFamily="18" charset="0"/>
              </a:rPr>
              <a:t>jedovatých</a:t>
            </a:r>
          </a:p>
          <a:p>
            <a:r>
              <a:rPr lang="cs-CZ" b="1" dirty="0" smtClean="0">
                <a:latin typeface="Bookman Old Style" pitchFamily="18" charset="0"/>
              </a:rPr>
              <a:t>léčivých</a:t>
            </a:r>
          </a:p>
          <a:p>
            <a:r>
              <a:rPr lang="cs-CZ" b="1" dirty="0" smtClean="0">
                <a:latin typeface="Bookman Old Style" pitchFamily="18" charset="0"/>
              </a:rPr>
              <a:t>chráněných </a:t>
            </a:r>
          </a:p>
          <a:p>
            <a:pPr>
              <a:buNone/>
            </a:pPr>
            <a:r>
              <a:rPr lang="cs-CZ" b="1" dirty="0">
                <a:latin typeface="Bookman Old Style" pitchFamily="18" charset="0"/>
              </a:rPr>
              <a:t>	</a:t>
            </a:r>
            <a:r>
              <a:rPr lang="cs-CZ" b="1" dirty="0" smtClean="0">
                <a:latin typeface="Bookman Old Style" pitchFamily="18" charset="0"/>
              </a:rPr>
              <a:t>	???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42976" y="1785926"/>
            <a:ext cx="1540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CHRÁNĚNÉ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29322" y="1857364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JEDOVATÉ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28596" y="3857628"/>
            <a:ext cx="14863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JEDOVATÉ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072198" y="3857628"/>
            <a:ext cx="10679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LÉČIVÉ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2205 -0.44067 " pathEditMode="relative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0.01295 L 0.03351 -0.4221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12584 " pathEditMode="relative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8 0.00787 L 0.02378 -0.117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build="p" animBg="1"/>
      <p:bldP spid="14" grpId="1" uiExpand="1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CC00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Pojmenuj rostliny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8914" name="Picture 2" descr="Konvalinka vonná - Magazinzahrada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000396" cy="1890532"/>
          </a:xfrm>
          <a:prstGeom prst="rect">
            <a:avLst/>
          </a:prstGeom>
          <a:noFill/>
        </p:spPr>
      </p:pic>
      <p:pic>
        <p:nvPicPr>
          <p:cNvPr id="38916" name="Picture 4" descr="Podběl lékařský | Kouzelný svět Aran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85926"/>
            <a:ext cx="2857520" cy="2143140"/>
          </a:xfrm>
          <a:prstGeom prst="rect">
            <a:avLst/>
          </a:prstGeom>
          <a:noFill/>
        </p:spPr>
      </p:pic>
      <p:pic>
        <p:nvPicPr>
          <p:cNvPr id="38918" name="Picture 6" descr="Úžasné koniklece – Príma receptář.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71942"/>
            <a:ext cx="2143140" cy="2143140"/>
          </a:xfrm>
          <a:prstGeom prst="rect">
            <a:avLst/>
          </a:prstGeom>
          <a:noFill/>
        </p:spPr>
      </p:pic>
      <p:pic>
        <p:nvPicPr>
          <p:cNvPr id="38920" name="Picture 8" descr="Heřmánek pravý - účinky, vliv na lidské zdraví - Bylinky pro všech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143380"/>
            <a:ext cx="1357322" cy="2320337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643306" y="4429132"/>
            <a:ext cx="1737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KONVALINKA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57620" y="4857760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PODBĚL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86182" y="5286388"/>
            <a:ext cx="14285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KONIKLEC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14744" y="4000504"/>
            <a:ext cx="1576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HEŘMÁNEK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4" name="Nadpis 1"/>
          <p:cNvSpPr>
            <a:spLocks noGrp="1"/>
          </p:cNvSpPr>
          <p:nvPr>
            <p:ph idx="1"/>
          </p:nvPr>
        </p:nvSpPr>
        <p:spPr>
          <a:xfrm>
            <a:off x="2786050" y="2000240"/>
            <a:ext cx="3186106" cy="3043246"/>
          </a:xfrm>
          <a:solidFill>
            <a:srgbClr val="FFFFFF">
              <a:alpha val="60000"/>
            </a:srgb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Patří do:</a:t>
            </a:r>
          </a:p>
          <a:p>
            <a:r>
              <a:rPr lang="cs-CZ" b="1" dirty="0" smtClean="0">
                <a:latin typeface="Bookman Old Style" pitchFamily="18" charset="0"/>
              </a:rPr>
              <a:t>jedovatých</a:t>
            </a:r>
          </a:p>
          <a:p>
            <a:r>
              <a:rPr lang="cs-CZ" b="1" dirty="0" smtClean="0">
                <a:latin typeface="Bookman Old Style" pitchFamily="18" charset="0"/>
              </a:rPr>
              <a:t>léčivých</a:t>
            </a:r>
          </a:p>
          <a:p>
            <a:r>
              <a:rPr lang="cs-CZ" b="1" dirty="0" smtClean="0">
                <a:latin typeface="Bookman Old Style" pitchFamily="18" charset="0"/>
              </a:rPr>
              <a:t>chráněných </a:t>
            </a:r>
          </a:p>
          <a:p>
            <a:pPr>
              <a:buNone/>
            </a:pPr>
            <a:r>
              <a:rPr lang="cs-CZ" b="1" dirty="0">
                <a:latin typeface="Bookman Old Style" pitchFamily="18" charset="0"/>
              </a:rPr>
              <a:t>	</a:t>
            </a:r>
            <a:r>
              <a:rPr lang="cs-CZ" b="1" dirty="0" smtClean="0">
                <a:latin typeface="Bookman Old Style" pitchFamily="18" charset="0"/>
              </a:rPr>
              <a:t>	???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42976" y="1857364"/>
            <a:ext cx="152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JEDOVATÉ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57884" y="1785926"/>
            <a:ext cx="1096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LÉČIVÉ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28662" y="4071942"/>
            <a:ext cx="15680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CHRÁNĚNÉ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357950" y="5286388"/>
            <a:ext cx="1096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LÉČIVÉ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2049 -0.147 " pathEditMode="relative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67362E-19 L 0.18906 -0.18889 " pathEditMode="relative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33872 0.07361 " pathEditMode="relative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6 L 0.25209 0.29397 " pathEditMode="relative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uiExpand="1" build="p" animBg="1"/>
      <p:bldP spid="14" grpId="1" build="p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CC00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Pojmenuj rostliny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9938" name="Picture 2" descr="Jitrocel kopinatý — Kouzelné bylinky — Česká telev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071834" cy="1726079"/>
          </a:xfrm>
          <a:prstGeom prst="rect">
            <a:avLst/>
          </a:prstGeom>
          <a:noFill/>
        </p:spPr>
      </p:pic>
      <p:pic>
        <p:nvPicPr>
          <p:cNvPr id="39942" name="Picture 6" descr="Kopřiva nemusí jen pálit. Má i blahodárné účinky • Hobby / inStory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143272" cy="1601104"/>
          </a:xfrm>
          <a:prstGeom prst="rect">
            <a:avLst/>
          </a:prstGeom>
          <a:noFill/>
        </p:spPr>
      </p:pic>
      <p:pic>
        <p:nvPicPr>
          <p:cNvPr id="39944" name="Picture 8" descr="Mateřídouška - Thymus serpyllum - pěstován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00504"/>
            <a:ext cx="2000264" cy="2286016"/>
          </a:xfrm>
          <a:prstGeom prst="rect">
            <a:avLst/>
          </a:prstGeom>
          <a:noFill/>
        </p:spPr>
      </p:pic>
      <p:pic>
        <p:nvPicPr>
          <p:cNvPr id="39946" name="Picture 10" descr="Trápí vás nachlazení a nemocné průdušky? Zkuste čaj z divizny! | Se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143380"/>
            <a:ext cx="3000396" cy="2001827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643306" y="4071942"/>
            <a:ext cx="1242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DIVIZINA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43306" y="4572008"/>
            <a:ext cx="12426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KOPŘIVA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868" y="5072074"/>
            <a:ext cx="1370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JITROCEL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14678" y="5572140"/>
            <a:ext cx="21323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MATEŘÍDOUŠKA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4" name="Nadpis 1"/>
          <p:cNvSpPr>
            <a:spLocks noGrp="1"/>
          </p:cNvSpPr>
          <p:nvPr>
            <p:ph idx="1"/>
          </p:nvPr>
        </p:nvSpPr>
        <p:spPr>
          <a:xfrm>
            <a:off x="2786050" y="2000240"/>
            <a:ext cx="3186106" cy="3043246"/>
          </a:xfrm>
          <a:solidFill>
            <a:srgbClr val="FFFFFF">
              <a:alpha val="60000"/>
            </a:srgbClr>
          </a:solidFill>
          <a:ln w="38100">
            <a:solidFill>
              <a:srgbClr val="FF0066"/>
            </a:solidFill>
          </a:ln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Patří do:</a:t>
            </a:r>
          </a:p>
          <a:p>
            <a:r>
              <a:rPr lang="cs-CZ" b="1" dirty="0" smtClean="0">
                <a:latin typeface="Bookman Old Style" pitchFamily="18" charset="0"/>
              </a:rPr>
              <a:t>jedovatých</a:t>
            </a:r>
          </a:p>
          <a:p>
            <a:r>
              <a:rPr lang="cs-CZ" b="1" dirty="0" smtClean="0">
                <a:latin typeface="Bookman Old Style" pitchFamily="18" charset="0"/>
              </a:rPr>
              <a:t>léčivých</a:t>
            </a:r>
          </a:p>
          <a:p>
            <a:r>
              <a:rPr lang="cs-CZ" b="1" dirty="0" smtClean="0">
                <a:latin typeface="Bookman Old Style" pitchFamily="18" charset="0"/>
              </a:rPr>
              <a:t>chráněných </a:t>
            </a:r>
          </a:p>
          <a:p>
            <a:pPr>
              <a:buNone/>
            </a:pPr>
            <a:r>
              <a:rPr lang="cs-CZ" b="1" dirty="0">
                <a:latin typeface="Bookman Old Style" pitchFamily="18" charset="0"/>
              </a:rPr>
              <a:t>	</a:t>
            </a:r>
            <a:r>
              <a:rPr lang="cs-CZ" b="1" dirty="0" smtClean="0">
                <a:latin typeface="Bookman Old Style" pitchFamily="18" charset="0"/>
              </a:rPr>
              <a:t>	???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571868" y="3357562"/>
            <a:ext cx="179889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LÉČIVÉ</a:t>
            </a:r>
            <a:endParaRPr lang="cs-CZ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41 -0.30462 " pathEditMode="relative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8 -0.22037 " pathEditMode="relative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55 0.00718 L -0.24375 0.059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0.24166 " pathEditMode="relative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uiExpand="1" build="p" animBg="1"/>
      <p:bldP spid="14" grpId="1" build="p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660066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Pojmenuj rostliny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050" name="Picture 2" descr="Macešky - nenáročné krásky | Prima nápa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2857520" cy="1903700"/>
          </a:xfrm>
          <a:prstGeom prst="rect">
            <a:avLst/>
          </a:prstGeom>
          <a:noFill/>
        </p:spPr>
      </p:pic>
      <p:pic>
        <p:nvPicPr>
          <p:cNvPr id="2052" name="Picture 4" descr="Semena Lilie | MaxiLevně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143380"/>
            <a:ext cx="2571768" cy="2174033"/>
          </a:xfrm>
          <a:prstGeom prst="rect">
            <a:avLst/>
          </a:prstGeom>
          <a:noFill/>
        </p:spPr>
      </p:pic>
      <p:pic>
        <p:nvPicPr>
          <p:cNvPr id="2054" name="Picture 6" descr="Epipremnum pinnatum - Šplhavník, Scindapsus (Fotografie 1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143380"/>
            <a:ext cx="2762216" cy="2071662"/>
          </a:xfrm>
          <a:prstGeom prst="rect">
            <a:avLst/>
          </a:prstGeom>
          <a:noFill/>
        </p:spPr>
      </p:pic>
      <p:pic>
        <p:nvPicPr>
          <p:cNvPr id="2056" name="Picture 8" descr="Fíkus je ideální pokojovka do teplých bytů i kanceláří | iReceptář.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85926"/>
            <a:ext cx="3786214" cy="212749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14282" y="4429132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FÍKUS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282" y="5143512"/>
            <a:ext cx="1428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MACEŠKA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5720" y="5500702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LILIE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2844" y="4786322"/>
            <a:ext cx="2786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ŠPLHAVNÍK </a:t>
            </a:r>
            <a:r>
              <a:rPr lang="cs-CZ" dirty="0" smtClean="0">
                <a:latin typeface="Bookman Old Style" pitchFamily="18" charset="0"/>
              </a:rPr>
              <a:t>(BLÁZEN)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3" name="Nadpis 1"/>
          <p:cNvSpPr>
            <a:spLocks noGrp="1"/>
          </p:cNvSpPr>
          <p:nvPr>
            <p:ph idx="1"/>
          </p:nvPr>
        </p:nvSpPr>
        <p:spPr>
          <a:xfrm>
            <a:off x="3143240" y="2643182"/>
            <a:ext cx="2543164" cy="1971676"/>
          </a:xfrm>
          <a:solidFill>
            <a:srgbClr val="FFFFFF">
              <a:alpha val="60000"/>
            </a:srgbClr>
          </a:solidFill>
          <a:ln w="38100">
            <a:solidFill>
              <a:srgbClr val="33CCFF"/>
            </a:solidFill>
          </a:ln>
        </p:spPr>
        <p:txBody>
          <a:bodyPr/>
          <a:lstStyle/>
          <a:p>
            <a:pPr>
              <a:buNone/>
            </a:pPr>
            <a:r>
              <a:rPr lang="cs-CZ" b="1" dirty="0" smtClean="0">
                <a:latin typeface="Bookman Old Style" pitchFamily="18" charset="0"/>
              </a:rPr>
              <a:t>Patří do:</a:t>
            </a:r>
          </a:p>
          <a:p>
            <a:r>
              <a:rPr lang="cs-CZ" b="1" dirty="0" smtClean="0">
                <a:latin typeface="Bookman Old Style" pitchFamily="18" charset="0"/>
              </a:rPr>
              <a:t>pokojové</a:t>
            </a:r>
          </a:p>
          <a:p>
            <a:r>
              <a:rPr lang="cs-CZ" b="1" dirty="0" smtClean="0">
                <a:latin typeface="Bookman Old Style" pitchFamily="18" charset="0"/>
              </a:rPr>
              <a:t>zahradní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215074" y="4214818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POKOJOVÉ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29256" y="1857364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POKOJOVÉ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86116" y="4214818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ZAHRADNÍ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85918" y="2000240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ZAHRADNÍ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0086 -0.13648 " pathEditMode="relative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367E-6 L 0.65486 0.163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326 -0.23086 " pathEditMode="relative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6233 0.06292 " pathEditMode="relative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uiExpand="1" build="p" animBg="1"/>
      <p:bldP spid="13" grpId="1" uiExpand="1" build="p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Rozhodni, je to správně?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3100" b="1" dirty="0" smtClean="0">
                <a:latin typeface="Bookman Old Style" pitchFamily="18" charset="0"/>
              </a:rPr>
              <a:t>Oprav.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26" name="Picture 2" descr="Pěstování jabloní: půda, volba podnože, pěstitelské tvar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2643206" cy="2408728"/>
          </a:xfrm>
          <a:prstGeom prst="rect">
            <a:avLst/>
          </a:prstGeom>
          <a:noFill/>
        </p:spPr>
      </p:pic>
      <p:pic>
        <p:nvPicPr>
          <p:cNvPr id="1028" name="Picture 4" descr="Len - obleče, nasytí, uzdraví | dobrakondice.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371819" cy="2247880"/>
          </a:xfrm>
          <a:prstGeom prst="rect">
            <a:avLst/>
          </a:prstGeom>
          <a:noFill/>
        </p:spPr>
      </p:pic>
      <p:pic>
        <p:nvPicPr>
          <p:cNvPr id="1030" name="Picture 6" descr="Jak poznáte, že je meloun zralý a sladký? - Žena.cz - magazín pro že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3071834" cy="1729329"/>
          </a:xfrm>
          <a:prstGeom prst="rect">
            <a:avLst/>
          </a:prstGeom>
          <a:noFill/>
        </p:spPr>
      </p:pic>
      <p:pic>
        <p:nvPicPr>
          <p:cNvPr id="1032" name="Picture 8" descr="Kukuřice setá Tatonka F1 - prodej semen kukuř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14818"/>
            <a:ext cx="2214578" cy="221457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7158" y="5786454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OVOCE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0694" y="4214818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OVOCE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86314" y="3643314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ZELENINA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28596" y="3714752"/>
            <a:ext cx="2020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POLNÍ PLODINY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1036" name="Picture 12" descr="X Wrong Clip Art at Clker.com - vector clip art online, royalt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429000"/>
            <a:ext cx="785818" cy="807421"/>
          </a:xfrm>
          <a:prstGeom prst="rect">
            <a:avLst/>
          </a:prstGeom>
          <a:noFill/>
        </p:spPr>
      </p:pic>
      <p:pic>
        <p:nvPicPr>
          <p:cNvPr id="15" name="Picture 12" descr="X Wrong Clip Art at Clker.com - vector clip art online, royalt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357562"/>
            <a:ext cx="785818" cy="807421"/>
          </a:xfrm>
          <a:prstGeom prst="rect">
            <a:avLst/>
          </a:prstGeom>
          <a:noFill/>
        </p:spPr>
      </p:pic>
      <p:pic>
        <p:nvPicPr>
          <p:cNvPr id="16" name="Picture 12" descr="X Wrong Clip Art at Clker.com - vector clip art online, royalt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572140"/>
            <a:ext cx="785818" cy="807421"/>
          </a:xfrm>
          <a:prstGeom prst="rect">
            <a:avLst/>
          </a:prstGeom>
          <a:noFill/>
        </p:spPr>
      </p:pic>
      <p:pic>
        <p:nvPicPr>
          <p:cNvPr id="17" name="Picture 12" descr="X Wrong Clip Art at Clker.com - vector clip art online, royalty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000504"/>
            <a:ext cx="785818" cy="807421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428596" y="3714752"/>
            <a:ext cx="1053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OVOCE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929322" y="6000768"/>
            <a:ext cx="15071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KUKUŘICE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86314" y="3643314"/>
            <a:ext cx="2020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POLNÍ PLODINY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57158" y="5786454"/>
            <a:ext cx="13821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ZELENINA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643570" y="4214818"/>
            <a:ext cx="2020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Bookman Old Style" pitchFamily="18" charset="0"/>
              </a:rPr>
              <a:t>POLNÍ PLODINY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57158" y="2928934"/>
            <a:ext cx="82296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Dokážeš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rostliny pojmenovat?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38" name="Picture 14" descr="Paloma verde png » PNG Imag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1500174"/>
            <a:ext cx="4000528" cy="4000528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1142976" y="1643050"/>
            <a:ext cx="1168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JABLOŇ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857884" y="1785926"/>
            <a:ext cx="13917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LEN SETÝ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85786" y="4429132"/>
            <a:ext cx="21162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MELOUN VODNÍ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4" grpId="1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Roztřiď rostliny správně do skupin.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28596" y="1643050"/>
            <a:ext cx="237757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Okopaniny</a:t>
            </a:r>
            <a:endParaRPr lang="cs-CZ" sz="3200" u="sng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7620" y="1643050"/>
            <a:ext cx="185980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Olejniny</a:t>
            </a:r>
            <a:endParaRPr lang="cs-CZ" sz="3200" u="sng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72330" y="1643050"/>
            <a:ext cx="1662635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Pícniny</a:t>
            </a:r>
            <a:endParaRPr lang="cs-CZ" sz="3200" u="sng" dirty="0">
              <a:latin typeface="Bookman Old Style" pitchFamily="18" charset="0"/>
            </a:endParaRPr>
          </a:p>
        </p:txBody>
      </p:sp>
      <p:pic>
        <p:nvPicPr>
          <p:cNvPr id="40962" name="Picture 2" descr="Jak poznáme, kdy sklízet bramb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86454"/>
            <a:ext cx="1111307" cy="731240"/>
          </a:xfrm>
          <a:prstGeom prst="rect">
            <a:avLst/>
          </a:prstGeom>
          <a:noFill/>
        </p:spPr>
      </p:pic>
      <p:pic>
        <p:nvPicPr>
          <p:cNvPr id="40964" name="Picture 4" descr="Červená řepa - Blogy - ŽENY s.r.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715016"/>
            <a:ext cx="1087099" cy="714380"/>
          </a:xfrm>
          <a:prstGeom prst="rect">
            <a:avLst/>
          </a:prstGeom>
          <a:noFill/>
        </p:spPr>
      </p:pic>
      <p:pic>
        <p:nvPicPr>
          <p:cNvPr id="40966" name="Picture 6" descr="Slunečnice – Wikiped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572140"/>
            <a:ext cx="810000" cy="1080000"/>
          </a:xfrm>
          <a:prstGeom prst="rect">
            <a:avLst/>
          </a:prstGeom>
          <a:noFill/>
        </p:spPr>
      </p:pic>
      <p:pic>
        <p:nvPicPr>
          <p:cNvPr id="40968" name="Picture 8" descr="Řepka zkvalitňuje půdu, brání se zemědělci. Není ji tolik, je jen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715016"/>
            <a:ext cx="1428760" cy="804728"/>
          </a:xfrm>
          <a:prstGeom prst="rect">
            <a:avLst/>
          </a:prstGeom>
          <a:noFill/>
        </p:spPr>
      </p:pic>
      <p:pic>
        <p:nvPicPr>
          <p:cNvPr id="40970" name="Picture 10" descr="Jetel luční, Jetel červený ( Trifolium pratense ) | Bylinná lékár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429264"/>
            <a:ext cx="999307" cy="1152511"/>
          </a:xfrm>
          <a:prstGeom prst="rect">
            <a:avLst/>
          </a:prstGeom>
          <a:noFill/>
        </p:spPr>
      </p:pic>
      <p:sp>
        <p:nvSpPr>
          <p:cNvPr id="40972" name="AutoShape 12" descr="Tolice vojtěš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74" name="AutoShape 14" descr="Tolice vojtěš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76" name="AutoShape 16" descr="Tolice vojtěš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78" name="AutoShape 18" descr="Tolice vojtěšk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79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5429264"/>
            <a:ext cx="871537" cy="130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1" name="Picture 21" descr="Cukrová řepa | Envi Produk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643578"/>
            <a:ext cx="1428760" cy="953697"/>
          </a:xfrm>
          <a:prstGeom prst="rect">
            <a:avLst/>
          </a:prstGeom>
          <a:noFill/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428596" y="2500306"/>
            <a:ext cx="822960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Než začneš s třízením,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rostliny si pojmenuj!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4282" y="5286388"/>
            <a:ext cx="10631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Slunečnice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357290" y="5429264"/>
            <a:ext cx="9653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Brambory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928926" y="5072074"/>
            <a:ext cx="5854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Jetel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714744" y="5357826"/>
            <a:ext cx="123623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Červená řepa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72066" y="5072074"/>
            <a:ext cx="8755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Vojtěška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143636" y="5357826"/>
            <a:ext cx="12186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Řepka olejka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7643834" y="5286388"/>
            <a:ext cx="12506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Cukrová řepa</a:t>
            </a:r>
            <a:endParaRPr lang="cs-CZ" sz="1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3912 L 0.42448 -0.4648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185 L -0.05573 -0.50208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338 L 0.51875 -0.438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3472 L -0.33559 -0.3328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6435 L 0.27569 -0.2296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0.0912 L -0.22639 -0.2974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9 0.09051 L -0.76059 -0.1824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49 0.03935 C -0.00695 -0.04953 -0.03038 -0.13842 0.01458 -0.16342 C 0.05955 -0.18842 0.21927 -0.07963 0.28646 -0.11134 C 0.35364 -0.14305 0.38559 -0.24861 0.41753 -0.35393 " pathEditMode="relative" rAng="0" ptsTypes="aaaA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197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482 0.00439 C -0.02882 -0.03264 -0.0823 -0.06945 -0.08525 -0.09676 C -0.0882 -0.12408 0.01041 -0.12848 0.00677 -0.1595 C 0.00312 -0.19051 -0.09566 -0.24237 -0.10712 -0.28357 C -0.11858 -0.32477 -0.09046 -0.36551 -0.06216 -0.40625 " pathEditMode="relative" rAng="0" ptsTypes="aaaaA">
                                      <p:cBhvr>
                                        <p:cTn id="1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20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1 0.0463 C 0.00555 0.00556 -0.00973 -0.03495 0.01597 -0.05092 C 0.04166 -0.0669 0.14913 -0.02361 0.175 -0.04953 C 0.20087 -0.07546 0.13264 -0.19467 0.171 -0.20694 C 0.20937 -0.21921 0.34843 -0.10717 0.40486 -0.12291 C 0.46128 -0.13866 0.48559 -0.22014 0.50989 -0.30162 " pathEditMode="relative" rAng="0" ptsTypes="aaaa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74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822 0.00602 C 0.00886 -0.07778 0.03594 -0.16158 0.01667 -0.16482 C -0.0026 -0.16806 -0.10972 -0.00255 -0.13437 -0.01412 C -0.15902 -0.0257 -0.11458 -0.22408 -0.13125 -0.23403 C -0.14791 -0.24398 -0.20295 -0.06991 -0.23437 -0.07408 C -0.26579 -0.07824 -0.29305 -0.16898 -0.32031 -0.25949 " pathEditMode="relative" rAng="0" ptsTypes="aaaa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3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976 0.13009 C -0.00382 0.10047 -0.04739 0.07107 -0.0342 0.05533 C -0.021 0.03959 0.10365 0.0632 0.11893 0.03542 C 0.13421 0.00764 0.03594 -0.11273 0.05782 -0.11134 C 0.07969 -0.10995 0.21372 0.04028 0.24983 0.04352 C 0.28594 0.04676 0.28039 -0.02291 0.27483 -0.09259 " pathEditMode="relative" rAng="0" ptsTypes="aaaaaA"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2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431 0.07176 C 0.00938 0.0044 -0.00555 -0.06296 -0.02361 -0.06435 C -0.04166 -0.06574 -0.0717 0.07384 -0.08455 0.06366 C -0.09739 0.05347 -0.0743 -0.11042 -0.10069 -0.1257 C -0.12708 -0.14097 -0.22326 -0.01482 -0.24271 -0.02824 C -0.26215 -0.04167 -0.23993 -0.12431 -0.21771 -0.20695 " pathEditMode="relative" rAng="0" ptsTypes="aaaaaA">
                                      <p:cBhvr>
                                        <p:cTn id="1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38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365 0.05949 C -0.0533 -0.07176 -0.05278 -0.20278 -0.08576 -0.2044 C -0.11875 -0.20602 -0.21562 0.05857 -0.25174 0.05023 C -0.28802 0.0419 -0.27153 -0.25069 -0.30399 -0.25509 C -0.33594 -0.25949 -0.41267 0.02176 -0.44479 0.02361 C -0.47691 0.02547 -0.475 -0.24375 -0.4967 -0.24444 C -0.5184 -0.24514 -0.54931 0.01736 -0.57465 0.01968 C -0.6 0.02199 -0.61806 -0.21666 -0.64878 -0.23102 C -0.67951 -0.24537 -0.7191 -0.15625 -0.75868 -0.06713 " pathEditMode="relative" rAng="0" ptsTypes="aaaaaaaaA"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rgbClr val="FFFFFF">
              <a:alpha val="60000"/>
            </a:srgbClr>
          </a:solidFill>
          <a:ln w="38100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Vzpomeneš si, jak dělíme rostliny?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1472" y="1928802"/>
            <a:ext cx="2844048" cy="1077218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Bookman Old Style" pitchFamily="18" charset="0"/>
              </a:rPr>
              <a:t> kvetoucí</a:t>
            </a:r>
          </a:p>
          <a:p>
            <a:pPr>
              <a:buFont typeface="Arial" pitchFamily="34" charset="0"/>
              <a:buChar char="•"/>
            </a:pPr>
            <a:r>
              <a:rPr lang="cs-CZ" sz="3200" b="1" dirty="0" smtClean="0">
                <a:latin typeface="Bookman Old Style" pitchFamily="18" charset="0"/>
              </a:rPr>
              <a:t> nekvetoucí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00760" y="1785926"/>
            <a:ext cx="2857504" cy="156966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CC0000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léčivé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jedovaté</a:t>
            </a: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chráněné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857884" y="4214818"/>
            <a:ext cx="2571768" cy="1569660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u="sng" dirty="0" smtClean="0">
                <a:solidFill>
                  <a:prstClr val="black"/>
                </a:solidFill>
                <a:latin typeface="Bookman Old Style" pitchFamily="18" charset="0"/>
              </a:rPr>
              <a:t>okrasné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pokojové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zahradní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2844" y="3929066"/>
            <a:ext cx="5214974" cy="2062103"/>
          </a:xfrm>
          <a:prstGeom prst="rect">
            <a:avLst/>
          </a:prstGeom>
          <a:solidFill>
            <a:srgbClr val="FFFFFF">
              <a:alpha val="60000"/>
            </a:srgbClr>
          </a:solidFill>
          <a:ln w="38100">
            <a:solidFill>
              <a:srgbClr val="6600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          </a:t>
            </a:r>
            <a:r>
              <a:rPr lang="cs-CZ" sz="3200" b="1" u="sng" dirty="0" smtClean="0">
                <a:solidFill>
                  <a:prstClr val="black"/>
                </a:solidFill>
                <a:latin typeface="Bookman Old Style" pitchFamily="18" charset="0"/>
              </a:rPr>
              <a:t>užitkové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ovocné stromy a keře</a:t>
            </a:r>
            <a:endParaRPr lang="cs-CZ" sz="3200" b="1" dirty="0">
              <a:solidFill>
                <a:prstClr val="black"/>
              </a:solidFill>
              <a:latin typeface="Bookman Old Style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 zelenina</a:t>
            </a:r>
          </a:p>
          <a:p>
            <a:pPr lvl="0">
              <a:buFont typeface="Arial" pitchFamily="34" charset="0"/>
              <a:buChar char="•"/>
            </a:pPr>
            <a:r>
              <a:rPr lang="cs-CZ" sz="3200" b="1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cs-CZ" sz="3200" b="1" dirty="0" smtClean="0">
                <a:solidFill>
                  <a:prstClr val="black"/>
                </a:solidFill>
                <a:latin typeface="Bookman Old Style" pitchFamily="18" charset="0"/>
              </a:rPr>
              <a:t>polní plodiny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rot="5400000">
            <a:off x="2821769" y="1750207"/>
            <a:ext cx="642942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5357818" y="1571612"/>
            <a:ext cx="857256" cy="785818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16200000" flipH="1">
            <a:off x="3714744" y="2000240"/>
            <a:ext cx="2857520" cy="2000264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5400000">
            <a:off x="2500298" y="2857496"/>
            <a:ext cx="2714644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Roztřiď rostliny správně do skupin.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1643050"/>
            <a:ext cx="2073003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Obiloviny</a:t>
            </a:r>
            <a:endParaRPr lang="cs-CZ" sz="3200" u="sng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28992" y="1643050"/>
            <a:ext cx="223651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Luskoviny</a:t>
            </a:r>
            <a:endParaRPr lang="cs-CZ" sz="3200" u="sng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86512" y="1643050"/>
            <a:ext cx="231986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u="sng" dirty="0" smtClean="0">
                <a:latin typeface="Bookman Old Style" pitchFamily="18" charset="0"/>
              </a:rPr>
              <a:t>Textilní </a:t>
            </a:r>
            <a:r>
              <a:rPr lang="cs-CZ" sz="3200" u="sng" dirty="0" err="1" smtClean="0">
                <a:latin typeface="Bookman Old Style" pitchFamily="18" charset="0"/>
              </a:rPr>
              <a:t>pl</a:t>
            </a:r>
            <a:r>
              <a:rPr lang="cs-CZ" sz="3200" u="sng" dirty="0" smtClean="0">
                <a:latin typeface="Bookman Old Style" pitchFamily="18" charset="0"/>
              </a:rPr>
              <a:t>.</a:t>
            </a:r>
            <a:endParaRPr lang="cs-CZ" sz="3200" u="sng" dirty="0">
              <a:latin typeface="Bookman Old Style" pitchFamily="18" charset="0"/>
            </a:endParaRPr>
          </a:p>
        </p:txBody>
      </p:sp>
      <p:pic>
        <p:nvPicPr>
          <p:cNvPr id="41986" name="Picture 2" descr="Víte, že žito není jen základní potravina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5143512"/>
            <a:ext cx="1428760" cy="1071570"/>
          </a:xfrm>
          <a:prstGeom prst="rect">
            <a:avLst/>
          </a:prstGeom>
          <a:noFill/>
        </p:spPr>
      </p:pic>
      <p:pic>
        <p:nvPicPr>
          <p:cNvPr id="41988" name="Picture 4" descr="Ječmen se vrací do českých kuchyní - iProsperita.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428760" cy="1147741"/>
          </a:xfrm>
          <a:prstGeom prst="rect">
            <a:avLst/>
          </a:prstGeom>
          <a:noFill/>
        </p:spPr>
      </p:pic>
      <p:pic>
        <p:nvPicPr>
          <p:cNvPr id="41990" name="Picture 6" descr="Fazol šarlatový Lady Di - prodej semen šarlatové fazole - kvalitní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286388"/>
            <a:ext cx="1214446" cy="1214446"/>
          </a:xfrm>
          <a:prstGeom prst="rect">
            <a:avLst/>
          </a:prstGeom>
          <a:noFill/>
        </p:spPr>
      </p:pic>
      <p:pic>
        <p:nvPicPr>
          <p:cNvPr id="41992" name="Picture 8" descr="čoč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143512"/>
            <a:ext cx="1571635" cy="1319693"/>
          </a:xfrm>
          <a:prstGeom prst="rect">
            <a:avLst/>
          </a:prstGeom>
          <a:noFill/>
        </p:spPr>
      </p:pic>
      <p:pic>
        <p:nvPicPr>
          <p:cNvPr id="41994" name="Picture 10" descr="Tradiční len na polích Vysočiny prakticky končí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214950"/>
            <a:ext cx="1857388" cy="1043675"/>
          </a:xfrm>
          <a:prstGeom prst="rect">
            <a:avLst/>
          </a:prstGeom>
          <a:noFill/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428596" y="2500306"/>
            <a:ext cx="8229600" cy="1143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Než začneš s třízením,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rostliny si pojmenuj!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85720" y="4857760"/>
            <a:ext cx="80983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Ječmen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785918" y="4857760"/>
            <a:ext cx="70403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Fazole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6116" y="4786322"/>
            <a:ext cx="6751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Čočka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86380" y="4786322"/>
            <a:ext cx="8659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Len setý</a:t>
            </a:r>
            <a:endParaRPr lang="cs-CZ" sz="1200" b="1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72396" y="4857760"/>
            <a:ext cx="5052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Bookman Old Style" pitchFamily="18" charset="0"/>
              </a:rPr>
              <a:t>Žito</a:t>
            </a:r>
            <a:endParaRPr lang="cs-CZ" sz="12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0255 L 0.0441 -0.4175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00833 L 0.22275 -0.4222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-0.0206 L 0.05469 -0.2094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13385 -0.40949 " pathEditMode="relative" ptsTypes="AA">
                                      <p:cBhvr>
                                        <p:cTn id="121" dur="2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7.40741E-7 L -0.75278 -0.1914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85 0.01667 C -0.03837 -0.01944 -0.06371 -0.05555 -0.03385 -0.07407 C -0.00399 -0.09259 0.14583 -0.05787 0.16615 -0.09398 C 0.18594 -0.13009 0.09809 -0.25856 0.08438 -0.29143 " pathEditMode="relative" rAng="0" ptsTypes="aaaA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154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1424 -0.05486 -0.02848 -0.10949 0.00104 -0.11875 C 0.03055 -0.12801 0.1618 -0.04468 0.17708 -0.05602 C 0.19236 -0.06736 0.08316 -0.14861 0.09305 -0.18681 C 0.10295 -0.225 0.16996 -0.25533 0.23698 -0.28542 " pathEditMode="relative" ptsTypes="aaa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5 0.02083 C -0.01441 -0.01806 -0.05365 -0.05695 -0.04705 -0.06181 C -0.04045 -0.06667 0.04097 -0.00672 0.0651 -0.00834 C 0.08924 -0.00996 0.09358 -0.04051 0.09809 -0.07107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46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5486 -0.03079 -0.10973 -0.06158 -0.08299 -0.07871 C -0.05625 -0.09584 0.13576 -0.07338 0.16007 -0.10278 C 0.18437 -0.13218 0.06128 -0.22477 0.06302 -0.25463 C 0.06475 -0.28449 0.11736 -0.28357 0.17014 -0.28264 " pathEditMode="relative" ptsTypes="aaaaA"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0121 -0.07129 0.0026 -0.14259 -0.0191 -0.1493 C -0.0408 -0.15602 -0.09844 -0.03657 -0.13004 -0.03981 C -0.16163 -0.04305 -0.17153 -0.16805 -0.20903 -0.16921 C -0.24653 -0.17037 -0.31024 -0.0419 -0.35504 -0.04653 C -0.39983 -0.05115 -0.4408 -0.20115 -0.47813 -0.19722 C -0.51545 -0.19328 -0.54219 -0.03842 -0.57899 -0.02268 C -0.6158 -0.00694 -0.65747 -0.05486 -0.69913 -0.10254 " pathEditMode="relative" ptsTypes="aaaaaaaA">
                                      <p:cBhvr>
                                        <p:cTn id="1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143000"/>
          </a:xfrm>
          <a:solidFill>
            <a:schemeClr val="bg1"/>
          </a:solidFill>
          <a:ln w="38100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JSI BOREC!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3010" name="Picture 2" descr="Hefty Smurf | Sony Pictures Animation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6858000"/>
            <a:ext cx="3643338" cy="3868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2304E-6 L 0.48055 -0.69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55 -0.69743 L 0.94531 -1.316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2582858"/>
          </a:xfrm>
          <a:solidFill>
            <a:schemeClr val="bg1"/>
          </a:solidFill>
          <a:ln w="38100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Přeji Ti krásné Velikonoce!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Měj se krásně.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969581" cy="36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3225800"/>
          </a:xfrm>
          <a:solidFill>
            <a:srgbClr val="FFFFFF">
              <a:alpha val="60000"/>
            </a:srgbClr>
          </a:solidFill>
          <a:ln w="38100">
            <a:solidFill>
              <a:srgbClr val="33CCFF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Jaký je rozdíl mezi kvetoucí a nekvetoucí rostlinou?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074" name="Picture 2" descr="Confused Wonder Emo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85776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Dokážeš odpovědět na tyto otázky?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4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Proč pěstujeme </a:t>
            </a: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léčivé</a:t>
            </a:r>
          </a:p>
          <a:p>
            <a:pPr>
              <a:spcBef>
                <a:spcPts val="0"/>
              </a:spcBef>
              <a:buNone/>
            </a:pP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rostliny</a:t>
            </a:r>
            <a:r>
              <a:rPr lang="cs-CZ" sz="4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? </a:t>
            </a:r>
            <a:endParaRPr lang="cs-CZ" sz="4400" b="1" dirty="0" smtClean="0">
              <a:solidFill>
                <a:prstClr val="black"/>
              </a:solidFill>
              <a:latin typeface="Bookman Old Style" pitchFamily="18" charset="0"/>
              <a:ea typeface="+mj-ea"/>
              <a:cs typeface="+mj-cs"/>
            </a:endParaRPr>
          </a:p>
          <a:p>
            <a:pPr>
              <a:spcBef>
                <a:spcPts val="0"/>
              </a:spcBef>
              <a:buNone/>
            </a:pP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Co </a:t>
            </a:r>
            <a:r>
              <a:rPr lang="cs-CZ" sz="4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víš o </a:t>
            </a: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rostlinách</a:t>
            </a:r>
          </a:p>
          <a:p>
            <a:pPr>
              <a:spcBef>
                <a:spcPts val="0"/>
              </a:spcBef>
              <a:buNone/>
            </a:pP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jedovatých?</a:t>
            </a:r>
          </a:p>
          <a:p>
            <a:pPr>
              <a:spcBef>
                <a:spcPts val="0"/>
              </a:spcBef>
              <a:buNone/>
            </a:pP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Proč </a:t>
            </a:r>
            <a:r>
              <a:rPr lang="cs-CZ" sz="4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název </a:t>
            </a: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zvláště</a:t>
            </a:r>
          </a:p>
          <a:p>
            <a:pPr>
              <a:spcBef>
                <a:spcPts val="0"/>
              </a:spcBef>
              <a:buNone/>
            </a:pPr>
            <a:r>
              <a:rPr lang="cs-CZ" sz="4400" b="1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chráněné </a:t>
            </a:r>
            <a:r>
              <a:rPr lang="cs-CZ" sz="4400" b="1" dirty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rostliny?</a:t>
            </a:r>
            <a:endParaRPr lang="cs-CZ" dirty="0"/>
          </a:p>
        </p:txBody>
      </p:sp>
      <p:pic>
        <p:nvPicPr>
          <p:cNvPr id="2050" name="Picture 2" descr="Thinking Face With Question Mark Emo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84" y="3571876"/>
            <a:ext cx="3590916" cy="3590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FF">
              <a:alpha val="60000"/>
            </a:srgbClr>
          </a:solidFill>
          <a:ln w="38100">
            <a:solidFill>
              <a:srgbClr val="0000CC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Dokážeš odpovědět na tyto otázky?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solidFill>
            <a:srgbClr val="FFFFFF">
              <a:alpha val="60000"/>
            </a:srgbClr>
          </a:solidFill>
          <a:ln w="38100">
            <a:solidFill>
              <a:srgbClr val="000066"/>
            </a:solidFill>
          </a:ln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Vyrábí se z nich léky,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připravujeme z nich léčivé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čaje atd.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Jsou jedovaté, nesmíme se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jich dotýkat!!!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V přírodě se vyskytují už jen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velice zřídka. Nesmíme je</a:t>
            </a:r>
          </a:p>
          <a:p>
            <a:pPr>
              <a:spcBef>
                <a:spcPts val="0"/>
              </a:spcBef>
              <a:buNone/>
            </a:pPr>
            <a:r>
              <a:rPr lang="cs-CZ" sz="4400" dirty="0" smtClean="0">
                <a:solidFill>
                  <a:prstClr val="black"/>
                </a:solidFill>
                <a:latin typeface="Bookman Old Style" pitchFamily="18" charset="0"/>
                <a:ea typeface="+mj-ea"/>
                <a:cs typeface="+mj-cs"/>
              </a:rPr>
              <a:t>trhat!!!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4011618"/>
          </a:xfrm>
          <a:solidFill>
            <a:srgbClr val="FFFFFF">
              <a:alpha val="60000"/>
            </a:srgb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Jak vznikly okrasné rostliny?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26" name="Picture 2" descr="I Wonder Emoticon | EMO | Emoticon, Funny emoticons und Emo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  <a:solidFill>
            <a:srgbClr val="FFFFFF">
              <a:alpha val="6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Člověk je začal upravovat (šlechtit).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Chtěl, aby byly větší, hezčí, měly jinou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barvu atd.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Začal je tedy pěstovat pro okrasu.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Odtud i jejich název.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solidFill>
            <a:srgbClr val="FFFFFF">
              <a:alpha val="60000"/>
            </a:srgbClr>
          </a:solidFill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Jak vznikly okrasné rostliny?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225800"/>
          </a:xfrm>
          <a:solidFill>
            <a:srgbClr val="FFFFFF">
              <a:alpha val="60000"/>
            </a:srgbClr>
          </a:solidFill>
          <a:ln w="38100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Na co máme užitkové rostliny?</a:t>
            </a:r>
            <a:endParaRPr lang="cs-CZ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2405036" cy="2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475</Words>
  <Application>Microsoft Office PowerPoint</Application>
  <PresentationFormat>Předvádění na obrazovce (4:3)</PresentationFormat>
  <Paragraphs>174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Opakování rostliny</vt:lpstr>
      <vt:lpstr>Zdravíčko    , dneska si první trochu popovídáme. Rozuměj, zopakujeme vše, co víš. Don‘t worry! Na konci si něco zahrajeme. </vt:lpstr>
      <vt:lpstr>Vzpomeneš si, jak dělíme rostliny?</vt:lpstr>
      <vt:lpstr>Jaký je rozdíl mezi kvetoucí a nekvetoucí rostlinou?</vt:lpstr>
      <vt:lpstr>Dokážeš odpovědět na tyto otázky?</vt:lpstr>
      <vt:lpstr>Dokážeš odpovědět na tyto otázky?</vt:lpstr>
      <vt:lpstr>Jak vznikly okrasné rostliny?</vt:lpstr>
      <vt:lpstr>Jak vznikly okrasné rostliny?</vt:lpstr>
      <vt:lpstr>Na co máme užitkové rostliny?</vt:lpstr>
      <vt:lpstr>Na co máme užitkové rostliny?</vt:lpstr>
      <vt:lpstr>Dokážeš říct, jaký je rozdíl mezi keřem a stromem?</vt:lpstr>
      <vt:lpstr>Dokážeš říct, jaký je rozdíl mezi keřem a stromem?</vt:lpstr>
      <vt:lpstr>Řekni 3 příklady ovoce a 3 příklady zeleniny. </vt:lpstr>
      <vt:lpstr>Patří léčivé byliny do užitkových rostlin?</vt:lpstr>
      <vt:lpstr>Proč název polní plodiny?</vt:lpstr>
      <vt:lpstr>Proč název polní plodiny?</vt:lpstr>
      <vt:lpstr>Vzpomeneš si do kolika skupin polní plodiny dělíme?</vt:lpstr>
      <vt:lpstr>Vzpomeneš si na jejich názvy?</vt:lpstr>
      <vt:lpstr>MÁME TO! </vt:lpstr>
      <vt:lpstr>Poznámka: Každá rostlina má jméno a příjmení stejně jako TY.  Např.: Len setý. Někdy ale používáme jen jeho „jméno“- len. Stejně jako když oslovuješ své kamarády jen jménem .</vt:lpstr>
      <vt:lpstr>JDEME SI HRÁT! </vt:lpstr>
      <vt:lpstr>Rozhodni – je to kvetoucí nebo nekvetoucí rostlina?</vt:lpstr>
      <vt:lpstr>Rozhodni – je to kvetoucí nebo nekvetoucí rostlina?</vt:lpstr>
      <vt:lpstr>Pojmenuj rostliny</vt:lpstr>
      <vt:lpstr>Pojmenuj rostliny</vt:lpstr>
      <vt:lpstr>Pojmenuj rostliny</vt:lpstr>
      <vt:lpstr>Pojmenuj rostliny</vt:lpstr>
      <vt:lpstr>Rozhodni, je to správně? Oprav.</vt:lpstr>
      <vt:lpstr>Roztřiď rostliny správně do skupin.</vt:lpstr>
      <vt:lpstr>Roztřiď rostliny správně do skupin.</vt:lpstr>
      <vt:lpstr>JSI BOREC!</vt:lpstr>
      <vt:lpstr>Přeji Ti krásné Velikonoce! Měj se krásně.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veverka.police@seznam.cz</dc:creator>
  <cp:lastModifiedBy>veverka.police@seznam.cz</cp:lastModifiedBy>
  <cp:revision>71</cp:revision>
  <dcterms:created xsi:type="dcterms:W3CDTF">2020-04-02T07:50:57Z</dcterms:created>
  <dcterms:modified xsi:type="dcterms:W3CDTF">2020-04-04T09:56:48Z</dcterms:modified>
</cp:coreProperties>
</file>