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8" r:id="rId11"/>
    <p:sldId id="266" r:id="rId12"/>
    <p:sldId id="269" r:id="rId13"/>
    <p:sldId id="267" r:id="rId14"/>
    <p:sldId id="270" r:id="rId15"/>
    <p:sldId id="278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9" r:id="rId24"/>
    <p:sldId id="280" r:id="rId25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66"/>
    <a:srgbClr val="C1FFFF"/>
    <a:srgbClr val="3399FF"/>
    <a:srgbClr val="B3D9FF"/>
    <a:srgbClr val="00E7E2"/>
    <a:srgbClr val="FFA7FF"/>
    <a:srgbClr val="FFFF61"/>
    <a:srgbClr val="E7E200"/>
    <a:srgbClr val="0000CC"/>
    <a:srgbClr val="66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869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78D98B-0850-431F-9C9A-B3ACAC30B814}" type="datetimeFigureOut">
              <a:rPr lang="cs-CZ" smtClean="0"/>
              <a:pPr/>
              <a:t>03.04.2020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70336C-9427-4797-AC80-AA83B427810A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70336C-9427-4797-AC80-AA83B427810A}" type="slidenum">
              <a:rPr lang="cs-CZ" smtClean="0"/>
              <a:pPr/>
              <a:t>21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50A4A-5DBE-4A63-B1EA-603C4B656F0F}" type="datetimeFigureOut">
              <a:rPr lang="cs-CZ" smtClean="0"/>
              <a:pPr/>
              <a:t>03.04.2020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BBF91-69EC-425E-82C8-C08990F7019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50A4A-5DBE-4A63-B1EA-603C4B656F0F}" type="datetimeFigureOut">
              <a:rPr lang="cs-CZ" smtClean="0"/>
              <a:pPr/>
              <a:t>03.04.2020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BBF91-69EC-425E-82C8-C08990F7019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50A4A-5DBE-4A63-B1EA-603C4B656F0F}" type="datetimeFigureOut">
              <a:rPr lang="cs-CZ" smtClean="0"/>
              <a:pPr/>
              <a:t>03.04.2020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BBF91-69EC-425E-82C8-C08990F7019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50A4A-5DBE-4A63-B1EA-603C4B656F0F}" type="datetimeFigureOut">
              <a:rPr lang="cs-CZ" smtClean="0"/>
              <a:pPr/>
              <a:t>03.04.2020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BBF91-69EC-425E-82C8-C08990F7019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50A4A-5DBE-4A63-B1EA-603C4B656F0F}" type="datetimeFigureOut">
              <a:rPr lang="cs-CZ" smtClean="0"/>
              <a:pPr/>
              <a:t>03.04.2020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BBF91-69EC-425E-82C8-C08990F7019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50A4A-5DBE-4A63-B1EA-603C4B656F0F}" type="datetimeFigureOut">
              <a:rPr lang="cs-CZ" smtClean="0"/>
              <a:pPr/>
              <a:t>03.04.2020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BBF91-69EC-425E-82C8-C08990F7019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50A4A-5DBE-4A63-B1EA-603C4B656F0F}" type="datetimeFigureOut">
              <a:rPr lang="cs-CZ" smtClean="0"/>
              <a:pPr/>
              <a:t>03.04.2020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BBF91-69EC-425E-82C8-C08990F7019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50A4A-5DBE-4A63-B1EA-603C4B656F0F}" type="datetimeFigureOut">
              <a:rPr lang="cs-CZ" smtClean="0"/>
              <a:pPr/>
              <a:t>03.04.2020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BBF91-69EC-425E-82C8-C08990F7019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50A4A-5DBE-4A63-B1EA-603C4B656F0F}" type="datetimeFigureOut">
              <a:rPr lang="cs-CZ" smtClean="0"/>
              <a:pPr/>
              <a:t>03.04.2020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BBF91-69EC-425E-82C8-C08990F7019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50A4A-5DBE-4A63-B1EA-603C4B656F0F}" type="datetimeFigureOut">
              <a:rPr lang="cs-CZ" smtClean="0"/>
              <a:pPr/>
              <a:t>03.04.2020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BBF91-69EC-425E-82C8-C08990F7019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50A4A-5DBE-4A63-B1EA-603C4B656F0F}" type="datetimeFigureOut">
              <a:rPr lang="cs-CZ" smtClean="0"/>
              <a:pPr/>
              <a:t>03.04.2020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BBF91-69EC-425E-82C8-C08990F7019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r="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650A4A-5DBE-4A63-B1EA-603C4B656F0F}" type="datetimeFigureOut">
              <a:rPr lang="cs-CZ" smtClean="0"/>
              <a:pPr/>
              <a:t>03.04.2020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0BBF91-69EC-425E-82C8-C08990F7019C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png"/><Relationship Id="rId18" Type="http://schemas.openxmlformats.org/officeDocument/2006/relationships/image" Target="../media/image33.png"/><Relationship Id="rId3" Type="http://schemas.openxmlformats.org/officeDocument/2006/relationships/image" Target="../media/image18.jpeg"/><Relationship Id="rId21" Type="http://schemas.openxmlformats.org/officeDocument/2006/relationships/image" Target="../media/image36.png"/><Relationship Id="rId7" Type="http://schemas.openxmlformats.org/officeDocument/2006/relationships/image" Target="../media/image22.png"/><Relationship Id="rId12" Type="http://schemas.openxmlformats.org/officeDocument/2006/relationships/image" Target="../media/image27.png"/><Relationship Id="rId17" Type="http://schemas.openxmlformats.org/officeDocument/2006/relationships/image" Target="../media/image32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31.png"/><Relationship Id="rId20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5" Type="http://schemas.openxmlformats.org/officeDocument/2006/relationships/image" Target="../media/image30.png"/><Relationship Id="rId10" Type="http://schemas.openxmlformats.org/officeDocument/2006/relationships/image" Target="../media/image25.png"/><Relationship Id="rId19" Type="http://schemas.openxmlformats.org/officeDocument/2006/relationships/image" Target="../media/image34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Relationship Id="rId14" Type="http://schemas.openxmlformats.org/officeDocument/2006/relationships/image" Target="../media/image2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928662" y="2143116"/>
            <a:ext cx="7772400" cy="1470025"/>
          </a:xfrm>
        </p:spPr>
        <p:txBody>
          <a:bodyPr/>
          <a:lstStyle/>
          <a:p>
            <a:r>
              <a:rPr lang="cs-CZ" b="1" dirty="0" smtClean="0">
                <a:latin typeface="Bookman Old Style" pitchFamily="18" charset="0"/>
              </a:rPr>
              <a:t>Opakování – 2. díl </a:t>
            </a:r>
            <a:endParaRPr lang="cs-CZ" b="1" dirty="0">
              <a:latin typeface="Bookman Old Style" pitchFamily="18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3943336" y="6315068"/>
            <a:ext cx="5200664" cy="542932"/>
          </a:xfrm>
        </p:spPr>
        <p:txBody>
          <a:bodyPr>
            <a:normAutofit/>
          </a:bodyPr>
          <a:lstStyle/>
          <a:p>
            <a:r>
              <a:rPr lang="cs-CZ" sz="2400" dirty="0" smtClean="0"/>
              <a:t>Vytvořila: Mgr. Alžběta Pelcová</a:t>
            </a:r>
            <a:endParaRPr lang="cs-CZ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 smtClean="0">
                <a:latin typeface="Bookman Old Style" pitchFamily="18" charset="0"/>
              </a:rPr>
              <a:t>Jednotky délky</a:t>
            </a:r>
            <a:br>
              <a:rPr lang="cs-CZ" b="1" dirty="0" smtClean="0">
                <a:latin typeface="Bookman Old Style" pitchFamily="18" charset="0"/>
              </a:rPr>
            </a:br>
            <a:r>
              <a:rPr lang="cs-CZ" sz="1600" b="1" dirty="0" smtClean="0">
                <a:latin typeface="Bookman Old Style" pitchFamily="18" charset="0"/>
              </a:rPr>
              <a:t>Převeď.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>
              <a:buNone/>
            </a:pPr>
            <a:r>
              <a:rPr lang="cs-CZ" dirty="0" smtClean="0">
                <a:solidFill>
                  <a:schemeClr val="bg1"/>
                </a:solidFill>
                <a:latin typeface="Bookman Old Style" pitchFamily="18" charset="0"/>
              </a:rPr>
              <a:t>25 cm = ______mm</a:t>
            </a:r>
          </a:p>
          <a:p>
            <a:pPr>
              <a:buNone/>
            </a:pPr>
            <a:r>
              <a:rPr lang="cs-CZ" dirty="0" smtClean="0">
                <a:solidFill>
                  <a:schemeClr val="bg1"/>
                </a:solidFill>
                <a:latin typeface="Bookman Old Style" pitchFamily="18" charset="0"/>
              </a:rPr>
              <a:t>1000 mm= _____m</a:t>
            </a:r>
          </a:p>
          <a:p>
            <a:pPr>
              <a:buNone/>
            </a:pPr>
            <a:r>
              <a:rPr lang="cs-CZ" dirty="0" smtClean="0">
                <a:solidFill>
                  <a:schemeClr val="bg1"/>
                </a:solidFill>
                <a:latin typeface="Bookman Old Style" pitchFamily="18" charset="0"/>
              </a:rPr>
              <a:t>4 km = ________dm</a:t>
            </a:r>
          </a:p>
          <a:p>
            <a:pPr>
              <a:buNone/>
            </a:pPr>
            <a:r>
              <a:rPr lang="cs-CZ" dirty="0" smtClean="0">
                <a:solidFill>
                  <a:schemeClr val="bg1"/>
                </a:solidFill>
                <a:latin typeface="Bookman Old Style" pitchFamily="18" charset="0"/>
              </a:rPr>
              <a:t>103 m = ________cm</a:t>
            </a:r>
          </a:p>
          <a:p>
            <a:pPr>
              <a:buNone/>
            </a:pPr>
            <a:r>
              <a:rPr lang="cs-CZ" dirty="0" smtClean="0">
                <a:solidFill>
                  <a:schemeClr val="bg1"/>
                </a:solidFill>
                <a:latin typeface="Bookman Old Style" pitchFamily="18" charset="0"/>
              </a:rPr>
              <a:t>900 dm = _______m</a:t>
            </a:r>
          </a:p>
          <a:p>
            <a:pPr>
              <a:buNone/>
            </a:pPr>
            <a:r>
              <a:rPr lang="cs-CZ" dirty="0" smtClean="0">
                <a:solidFill>
                  <a:schemeClr val="bg1"/>
                </a:solidFill>
                <a:latin typeface="Bookman Old Style" pitchFamily="18" charset="0"/>
              </a:rPr>
              <a:t>45 000 m = _______km</a:t>
            </a:r>
          </a:p>
          <a:p>
            <a:pPr>
              <a:buNone/>
            </a:pPr>
            <a:r>
              <a:rPr lang="cs-CZ" dirty="0" smtClean="0">
                <a:solidFill>
                  <a:schemeClr val="bg1"/>
                </a:solidFill>
                <a:latin typeface="Bookman Old Style" pitchFamily="18" charset="0"/>
              </a:rPr>
              <a:t>2 km = _______________mm</a:t>
            </a:r>
            <a:endParaRPr lang="cs-CZ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7786710" y="5429264"/>
            <a:ext cx="756938" cy="461665"/>
          </a:xfrm>
          <a:prstGeom prst="rect">
            <a:avLst/>
          </a:prstGeom>
          <a:solidFill>
            <a:srgbClr val="FF99FF"/>
          </a:solidFill>
          <a:ln>
            <a:solidFill>
              <a:srgbClr val="FF0066"/>
            </a:solidFill>
          </a:ln>
        </p:spPr>
        <p:txBody>
          <a:bodyPr wrap="none" rtlCol="0">
            <a:spAutoFit/>
          </a:bodyPr>
          <a:lstStyle/>
          <a:p>
            <a:r>
              <a:rPr lang="cs-CZ" sz="2400" dirty="0" smtClean="0">
                <a:solidFill>
                  <a:schemeClr val="bg1"/>
                </a:solidFill>
                <a:latin typeface="Bookman Old Style" pitchFamily="18" charset="0"/>
              </a:rPr>
              <a:t>250</a:t>
            </a:r>
            <a:endParaRPr lang="cs-CZ" sz="3200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8143900" y="4071942"/>
            <a:ext cx="375424" cy="461665"/>
          </a:xfrm>
          <a:prstGeom prst="rect">
            <a:avLst/>
          </a:prstGeom>
          <a:solidFill>
            <a:srgbClr val="FF99FF"/>
          </a:solidFill>
          <a:ln>
            <a:solidFill>
              <a:srgbClr val="FF0066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cs-CZ" sz="2400" dirty="0" smtClean="0">
                <a:solidFill>
                  <a:prstClr val="white"/>
                </a:solidFill>
                <a:latin typeface="Bookman Old Style" pitchFamily="18" charset="0"/>
              </a:rPr>
              <a:t>1</a:t>
            </a:r>
            <a:endParaRPr lang="cs-CZ" sz="2400" dirty="0">
              <a:solidFill>
                <a:prstClr val="white"/>
              </a:solidFill>
              <a:latin typeface="Bookman Old Style" pitchFamily="18" charset="0"/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7358082" y="2357430"/>
            <a:ext cx="1236236" cy="461665"/>
          </a:xfrm>
          <a:prstGeom prst="rect">
            <a:avLst/>
          </a:prstGeom>
          <a:solidFill>
            <a:srgbClr val="FF99FF"/>
          </a:solidFill>
          <a:ln>
            <a:solidFill>
              <a:srgbClr val="FF0066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cs-CZ" sz="2400" dirty="0" smtClean="0">
                <a:solidFill>
                  <a:prstClr val="white"/>
                </a:solidFill>
                <a:latin typeface="Bookman Old Style" pitchFamily="18" charset="0"/>
              </a:rPr>
              <a:t>40 000</a:t>
            </a:r>
            <a:endParaRPr lang="cs-CZ" sz="3200" dirty="0">
              <a:solidFill>
                <a:prstClr val="white"/>
              </a:solidFill>
              <a:latin typeface="Bookman Old Style" pitchFamily="18" charset="0"/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7358082" y="3500438"/>
            <a:ext cx="1236236" cy="461665"/>
          </a:xfrm>
          <a:prstGeom prst="rect">
            <a:avLst/>
          </a:prstGeom>
          <a:solidFill>
            <a:srgbClr val="FF99FF"/>
          </a:solidFill>
          <a:ln>
            <a:solidFill>
              <a:srgbClr val="FF0066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cs-CZ" sz="2400" dirty="0" smtClean="0">
                <a:solidFill>
                  <a:prstClr val="white"/>
                </a:solidFill>
                <a:latin typeface="Bookman Old Style" pitchFamily="18" charset="0"/>
              </a:rPr>
              <a:t>10 300</a:t>
            </a:r>
            <a:endParaRPr lang="cs-CZ" sz="3200" dirty="0">
              <a:solidFill>
                <a:prstClr val="white"/>
              </a:solidFill>
              <a:latin typeface="Bookman Old Style" pitchFamily="18" charset="0"/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8001024" y="2928934"/>
            <a:ext cx="566181" cy="461665"/>
          </a:xfrm>
          <a:prstGeom prst="rect">
            <a:avLst/>
          </a:prstGeom>
          <a:solidFill>
            <a:srgbClr val="FF99FF"/>
          </a:solidFill>
          <a:ln>
            <a:solidFill>
              <a:srgbClr val="FF0066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cs-CZ" sz="2400" dirty="0" smtClean="0">
                <a:solidFill>
                  <a:prstClr val="white"/>
                </a:solidFill>
                <a:latin typeface="Bookman Old Style" pitchFamily="18" charset="0"/>
              </a:rPr>
              <a:t>90</a:t>
            </a:r>
            <a:endParaRPr lang="cs-CZ" sz="3200" dirty="0">
              <a:solidFill>
                <a:prstClr val="white"/>
              </a:solidFill>
              <a:latin typeface="Bookman Old Style" pitchFamily="18" charset="0"/>
            </a:endParaRPr>
          </a:p>
        </p:txBody>
      </p:sp>
      <p:sp>
        <p:nvSpPr>
          <p:cNvPr id="10" name="Obdélník 9"/>
          <p:cNvSpPr/>
          <p:nvPr/>
        </p:nvSpPr>
        <p:spPr>
          <a:xfrm>
            <a:off x="8001024" y="1785926"/>
            <a:ext cx="566181" cy="461665"/>
          </a:xfrm>
          <a:prstGeom prst="rect">
            <a:avLst/>
          </a:prstGeom>
          <a:solidFill>
            <a:srgbClr val="FF99FF"/>
          </a:solidFill>
          <a:ln>
            <a:solidFill>
              <a:srgbClr val="FF0066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cs-CZ" sz="2400" dirty="0" smtClean="0">
                <a:solidFill>
                  <a:prstClr val="white"/>
                </a:solidFill>
                <a:latin typeface="Bookman Old Style" pitchFamily="18" charset="0"/>
              </a:rPr>
              <a:t>45</a:t>
            </a:r>
            <a:endParaRPr lang="cs-CZ" sz="3200" dirty="0">
              <a:solidFill>
                <a:prstClr val="white"/>
              </a:solidFill>
              <a:latin typeface="Bookman Old Style" pitchFamily="18" charset="0"/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6858016" y="4643446"/>
            <a:ext cx="1715534" cy="461665"/>
          </a:xfrm>
          <a:prstGeom prst="rect">
            <a:avLst/>
          </a:prstGeom>
          <a:solidFill>
            <a:srgbClr val="FF99FF"/>
          </a:solidFill>
          <a:ln>
            <a:solidFill>
              <a:srgbClr val="FF0066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cs-CZ" sz="2400" dirty="0" smtClean="0">
                <a:solidFill>
                  <a:prstClr val="white"/>
                </a:solidFill>
                <a:latin typeface="Bookman Old Style" pitchFamily="18" charset="0"/>
              </a:rPr>
              <a:t>2 000 </a:t>
            </a:r>
            <a:r>
              <a:rPr lang="cs-CZ" sz="2400" dirty="0" err="1" smtClean="0">
                <a:solidFill>
                  <a:prstClr val="white"/>
                </a:solidFill>
                <a:latin typeface="Bookman Old Style" pitchFamily="18" charset="0"/>
              </a:rPr>
              <a:t>000</a:t>
            </a:r>
            <a:endParaRPr lang="cs-CZ" sz="2400" dirty="0">
              <a:solidFill>
                <a:prstClr val="white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 tmFilter="0,0; .5, 1; 1, 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 tmFilter="0,0; .5, 1; 1, 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 tmFilter="0,0; .5, 1; 1, 1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 tmFilter="0,0; .5, 1; 1, 1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68 0.01065 L -0.58975 -0.55625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9" y="-2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00"/>
                            </p:stCondLst>
                            <p:childTnLst>
                              <p:par>
                                <p:cTn id="71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55122 -0.28356 " pathEditMode="relative" ptsTypes="AA">
                                      <p:cBhvr>
                                        <p:cTn id="9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000"/>
                            </p:stCondLst>
                            <p:childTnLst>
                              <p:par>
                                <p:cTn id="92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53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5592 0.06297 " pathEditMode="relative" ptsTypes="AA">
                                      <p:cBhvr>
                                        <p:cTn id="1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13" presetID="2" presetClass="exit" presetSubtype="4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53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0" presetClass="path" presetSubtype="0" accel="50000" decel="5000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934 -0.00208 L -0.54548 -0.02292 " pathEditMode="relative" rAng="0" ptsTypes="AA">
                                      <p:cBhvr>
                                        <p:cTn id="13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7" y="-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2000"/>
                            </p:stCondLst>
                            <p:childTnLst>
                              <p:par>
                                <p:cTn id="134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53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55121 0.14699 " pathEditMode="relative" ptsTypes="AA">
                                      <p:cBhvr>
                                        <p:cTn id="15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5" presetID="2" presetClass="exit" presetSubtype="4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53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53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0" presetClass="path" presetSubtype="0" accel="50000" decel="5000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53542 0.39884 " pathEditMode="relative" ptsTypes="AA">
                                      <p:cBhvr>
                                        <p:cTn id="17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0" presetClass="path" presetSubtype="0" accel="50000" decel="5000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017 -0.0007 L -0.48542 0.07291 " pathEditMode="relative" rAng="0" ptsTypes="AA">
                                      <p:cBhvr>
                                        <p:cTn id="17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8" y="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8" grpId="2" animBg="1"/>
      <p:bldP spid="8" grpId="3" animBg="1"/>
      <p:bldP spid="8" grpId="4" animBg="1"/>
      <p:bldP spid="8" grpId="5" animBg="1"/>
      <p:bldP spid="9" grpId="0" animBg="1"/>
      <p:bldP spid="9" grpId="1" animBg="1"/>
      <p:bldP spid="10" grpId="0" animBg="1"/>
      <p:bldP spid="10" grpId="1" animBg="1"/>
      <p:bldP spid="10" grpId="2" animBg="1"/>
      <p:bldP spid="10" grpId="3" animBg="1"/>
      <p:bldP spid="10" grpId="4" animBg="1"/>
      <p:bldP spid="10" grpId="5" animBg="1"/>
      <p:bldP spid="11" grpId="0" animBg="1"/>
      <p:bldP spid="11" grpId="1" animBg="1"/>
      <p:bldP spid="11" grpId="2" animBg="1"/>
      <p:bldP spid="11" grpId="3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 smtClean="0">
                <a:latin typeface="Bookman Old Style" pitchFamily="18" charset="0"/>
              </a:rPr>
              <a:t>Jednotky hmotnosti</a:t>
            </a:r>
            <a:br>
              <a:rPr lang="cs-CZ" b="1" dirty="0" smtClean="0">
                <a:latin typeface="Bookman Old Style" pitchFamily="18" charset="0"/>
              </a:rPr>
            </a:br>
            <a:r>
              <a:rPr lang="cs-CZ" sz="1800" b="1" dirty="0" smtClean="0">
                <a:latin typeface="Bookman Old Style" pitchFamily="18" charset="0"/>
              </a:rPr>
              <a:t>Vyjmenuj </a:t>
            </a:r>
            <a:r>
              <a:rPr lang="cs-CZ" sz="1600" b="1" dirty="0" smtClean="0">
                <a:latin typeface="Bookman Old Style" pitchFamily="18" charset="0"/>
              </a:rPr>
              <a:t>všechny</a:t>
            </a:r>
            <a:r>
              <a:rPr lang="cs-CZ" sz="1800" b="1" dirty="0" smtClean="0">
                <a:latin typeface="Bookman Old Style" pitchFamily="18" charset="0"/>
              </a:rPr>
              <a:t> jednotky hmotnosti, které si pamatuješ.</a:t>
            </a:r>
            <a:endParaRPr lang="cs-CZ" b="1" dirty="0">
              <a:latin typeface="Bookman Old Style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/>
          <a:p>
            <a:pPr>
              <a:buNone/>
            </a:pPr>
            <a:r>
              <a:rPr lang="cs-CZ" sz="4000" dirty="0" err="1">
                <a:solidFill>
                  <a:schemeClr val="bg1"/>
                </a:solidFill>
                <a:latin typeface="Bookman Old Style" pitchFamily="18" charset="0"/>
              </a:rPr>
              <a:t>t</a:t>
            </a:r>
            <a:r>
              <a:rPr lang="cs-CZ" sz="4000" dirty="0" smtClean="0">
                <a:solidFill>
                  <a:schemeClr val="bg1"/>
                </a:solidFill>
                <a:latin typeface="Bookman Old Style" pitchFamily="18" charset="0"/>
              </a:rPr>
              <a:t>......</a:t>
            </a:r>
          </a:p>
          <a:p>
            <a:pPr>
              <a:buNone/>
            </a:pPr>
            <a:r>
              <a:rPr lang="cs-CZ" sz="4000" dirty="0">
                <a:solidFill>
                  <a:schemeClr val="bg1"/>
                </a:solidFill>
                <a:latin typeface="Bookman Old Style" pitchFamily="18" charset="0"/>
              </a:rPr>
              <a:t>	</a:t>
            </a:r>
            <a:r>
              <a:rPr lang="cs-CZ" sz="4000" dirty="0" smtClean="0">
                <a:solidFill>
                  <a:schemeClr val="bg1"/>
                </a:solidFill>
                <a:latin typeface="Bookman Old Style" pitchFamily="18" charset="0"/>
              </a:rPr>
              <a:t>	</a:t>
            </a:r>
            <a:r>
              <a:rPr lang="cs-CZ" sz="4000" b="1" dirty="0" smtClean="0">
                <a:solidFill>
                  <a:schemeClr val="bg1"/>
                </a:solidFill>
                <a:latin typeface="Bookman Old Style" pitchFamily="18" charset="0"/>
              </a:rPr>
              <a:t>kg……</a:t>
            </a:r>
          </a:p>
          <a:p>
            <a:pPr>
              <a:buNone/>
            </a:pPr>
            <a:r>
              <a:rPr lang="cs-CZ" sz="4000" dirty="0">
                <a:solidFill>
                  <a:schemeClr val="bg1"/>
                </a:solidFill>
                <a:latin typeface="Bookman Old Style" pitchFamily="18" charset="0"/>
              </a:rPr>
              <a:t>	</a:t>
            </a:r>
            <a:r>
              <a:rPr lang="cs-CZ" sz="4000" dirty="0" smtClean="0">
                <a:solidFill>
                  <a:schemeClr val="bg1"/>
                </a:solidFill>
                <a:latin typeface="Bookman Old Style" pitchFamily="18" charset="0"/>
              </a:rPr>
              <a:t>		g……</a:t>
            </a:r>
          </a:p>
          <a:p>
            <a:pPr>
              <a:buNone/>
            </a:pPr>
            <a:r>
              <a:rPr lang="cs-CZ" sz="4000" dirty="0">
                <a:solidFill>
                  <a:schemeClr val="bg1"/>
                </a:solidFill>
                <a:latin typeface="Bookman Old Style" pitchFamily="18" charset="0"/>
              </a:rPr>
              <a:t>	</a:t>
            </a:r>
            <a:r>
              <a:rPr lang="cs-CZ" sz="4000" dirty="0" smtClean="0">
                <a:solidFill>
                  <a:schemeClr val="bg1"/>
                </a:solidFill>
                <a:latin typeface="Bookman Old Style" pitchFamily="18" charset="0"/>
              </a:rPr>
              <a:t>			mg……</a:t>
            </a:r>
            <a:endParaRPr lang="cs-CZ" sz="4000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1785918" y="1643050"/>
            <a:ext cx="1128835" cy="584775"/>
          </a:xfrm>
          <a:prstGeom prst="rect">
            <a:avLst/>
          </a:prstGeom>
          <a:noFill/>
          <a:ln>
            <a:solidFill>
              <a:srgbClr val="FF0066"/>
            </a:solidFill>
          </a:ln>
        </p:spPr>
        <p:txBody>
          <a:bodyPr wrap="none" rtlCol="0">
            <a:spAutoFit/>
          </a:bodyPr>
          <a:lstStyle/>
          <a:p>
            <a:r>
              <a:rPr lang="cs-CZ" sz="3200" dirty="0" smtClean="0">
                <a:solidFill>
                  <a:schemeClr val="bg1"/>
                </a:solidFill>
                <a:latin typeface="Bookman Old Style" pitchFamily="18" charset="0"/>
              </a:rPr>
              <a:t>tuna</a:t>
            </a:r>
            <a:endParaRPr lang="cs-CZ" sz="3200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3143240" y="2357430"/>
            <a:ext cx="1943161" cy="584775"/>
          </a:xfrm>
          <a:prstGeom prst="rect">
            <a:avLst/>
          </a:prstGeom>
          <a:ln>
            <a:solidFill>
              <a:srgbClr val="FF0066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cs-CZ" sz="3200" dirty="0" smtClean="0">
                <a:solidFill>
                  <a:prstClr val="white"/>
                </a:solidFill>
                <a:latin typeface="Bookman Old Style" pitchFamily="18" charset="0"/>
              </a:rPr>
              <a:t>kilogram</a:t>
            </a:r>
            <a:endParaRPr lang="cs-CZ" sz="3200" dirty="0">
              <a:solidFill>
                <a:prstClr val="white"/>
              </a:solidFill>
              <a:latin typeface="Bookman Old Style" pitchFamily="18" charset="0"/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3786182" y="3071810"/>
            <a:ext cx="1212191" cy="584775"/>
          </a:xfrm>
          <a:prstGeom prst="rect">
            <a:avLst/>
          </a:prstGeom>
          <a:ln>
            <a:solidFill>
              <a:srgbClr val="FF0066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cs-CZ" sz="3200" dirty="0" smtClean="0">
                <a:solidFill>
                  <a:prstClr val="white"/>
                </a:solidFill>
                <a:latin typeface="Bookman Old Style" pitchFamily="18" charset="0"/>
              </a:rPr>
              <a:t>gram</a:t>
            </a:r>
            <a:endParaRPr lang="cs-CZ" sz="3200" dirty="0">
              <a:solidFill>
                <a:prstClr val="white"/>
              </a:solidFill>
              <a:latin typeface="Bookman Old Style" pitchFamily="18" charset="0"/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5143504" y="3857628"/>
            <a:ext cx="1968809" cy="584775"/>
          </a:xfrm>
          <a:prstGeom prst="rect">
            <a:avLst/>
          </a:prstGeom>
          <a:ln>
            <a:solidFill>
              <a:srgbClr val="FF0066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cs-CZ" sz="3200" dirty="0" smtClean="0">
                <a:solidFill>
                  <a:prstClr val="white"/>
                </a:solidFill>
                <a:latin typeface="Bookman Old Style" pitchFamily="18" charset="0"/>
              </a:rPr>
              <a:t>miligram</a:t>
            </a:r>
            <a:endParaRPr lang="cs-CZ" sz="3200" dirty="0">
              <a:solidFill>
                <a:prstClr val="white"/>
              </a:solidFill>
              <a:latin typeface="Bookman Old Style" pitchFamily="18" charset="0"/>
            </a:endParaRPr>
          </a:p>
        </p:txBody>
      </p:sp>
      <p:sp>
        <p:nvSpPr>
          <p:cNvPr id="12" name="Šipka doprava 11"/>
          <p:cNvSpPr/>
          <p:nvPr/>
        </p:nvSpPr>
        <p:spPr>
          <a:xfrm rot="2782076">
            <a:off x="4362121" y="2524242"/>
            <a:ext cx="2815924" cy="428628"/>
          </a:xfrm>
          <a:prstGeom prst="rightArrow">
            <a:avLst>
              <a:gd name="adj1" fmla="val 35855"/>
              <a:gd name="adj2" fmla="val 50000"/>
            </a:avLst>
          </a:prstGeom>
          <a:solidFill>
            <a:srgbClr val="66FF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TextovéPole 12"/>
          <p:cNvSpPr txBox="1"/>
          <p:nvPr/>
        </p:nvSpPr>
        <p:spPr>
          <a:xfrm>
            <a:off x="5643570" y="2285992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cs-CZ" sz="3600" dirty="0">
              <a:latin typeface="Bookman Old Style" pitchFamily="18" charset="0"/>
            </a:endParaRPr>
          </a:p>
        </p:txBody>
      </p:sp>
      <p:sp>
        <p:nvSpPr>
          <p:cNvPr id="15" name="Šipka doprava 14"/>
          <p:cNvSpPr/>
          <p:nvPr/>
        </p:nvSpPr>
        <p:spPr>
          <a:xfrm rot="2782076" flipH="1" flipV="1">
            <a:off x="450183" y="3624734"/>
            <a:ext cx="2938641" cy="528576"/>
          </a:xfrm>
          <a:prstGeom prst="rightArrow">
            <a:avLst>
              <a:gd name="adj1" fmla="val 23865"/>
              <a:gd name="adj2" fmla="val 50000"/>
            </a:avLst>
          </a:prstGeom>
          <a:solidFill>
            <a:srgbClr val="66FF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TextovéPole 16"/>
          <p:cNvSpPr txBox="1"/>
          <p:nvPr/>
        </p:nvSpPr>
        <p:spPr>
          <a:xfrm>
            <a:off x="5929322" y="2071678"/>
            <a:ext cx="13356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dirty="0" smtClean="0">
                <a:solidFill>
                  <a:srgbClr val="66FFFF"/>
                </a:solidFill>
                <a:latin typeface="Bookman Old Style" pitchFamily="18" charset="0"/>
              </a:rPr>
              <a:t>.1000</a:t>
            </a:r>
            <a:endParaRPr lang="cs-CZ" sz="3200" dirty="0">
              <a:solidFill>
                <a:srgbClr val="66FFFF"/>
              </a:solidFill>
              <a:latin typeface="Bookman Old Style" pitchFamily="18" charset="0"/>
            </a:endParaRPr>
          </a:p>
        </p:txBody>
      </p:sp>
      <p:sp>
        <p:nvSpPr>
          <p:cNvPr id="18" name="Obdélník 17"/>
          <p:cNvSpPr/>
          <p:nvPr/>
        </p:nvSpPr>
        <p:spPr>
          <a:xfrm>
            <a:off x="714348" y="4214818"/>
            <a:ext cx="13356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cs-CZ" sz="3200" dirty="0" smtClean="0">
                <a:solidFill>
                  <a:srgbClr val="66FFFF"/>
                </a:solidFill>
                <a:latin typeface="Bookman Old Style" pitchFamily="18" charset="0"/>
              </a:rPr>
              <a:t>:1000</a:t>
            </a:r>
            <a:endParaRPr lang="cs-CZ" sz="3200" dirty="0">
              <a:solidFill>
                <a:srgbClr val="66FFFF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 tmFilter="0,0; .5, 1; 1, 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3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4" grpId="0" animBg="1"/>
      <p:bldP spid="6" grpId="0" animBg="1"/>
      <p:bldP spid="7" grpId="0" animBg="1"/>
      <p:bldP spid="8" grpId="0" animBg="1"/>
      <p:bldP spid="12" grpId="1" animBg="1"/>
      <p:bldP spid="15" grpId="1" animBg="1"/>
      <p:bldP spid="17" grpId="0"/>
      <p:bldP spid="1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latin typeface="Bookman Old Style" pitchFamily="18" charset="0"/>
              </a:rPr>
              <a:t>Jednotky hmotnosti</a:t>
            </a:r>
            <a:br>
              <a:rPr lang="cs-CZ" b="1" dirty="0" smtClean="0">
                <a:latin typeface="Bookman Old Style" pitchFamily="18" charset="0"/>
              </a:rPr>
            </a:br>
            <a:r>
              <a:rPr lang="cs-CZ" sz="1600" b="1" dirty="0" smtClean="0">
                <a:latin typeface="Bookman Old Style" pitchFamily="18" charset="0"/>
              </a:rPr>
              <a:t>Převeď.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>
              <a:buNone/>
            </a:pPr>
            <a:r>
              <a:rPr lang="cs-CZ" dirty="0" smtClean="0">
                <a:solidFill>
                  <a:schemeClr val="bg1"/>
                </a:solidFill>
                <a:latin typeface="Bookman Old Style" pitchFamily="18" charset="0"/>
              </a:rPr>
              <a:t>2 </a:t>
            </a:r>
            <a:r>
              <a:rPr lang="cs-CZ" dirty="0" err="1" smtClean="0">
                <a:solidFill>
                  <a:schemeClr val="bg1"/>
                </a:solidFill>
                <a:latin typeface="Bookman Old Style" pitchFamily="18" charset="0"/>
              </a:rPr>
              <a:t>hl</a:t>
            </a:r>
            <a:r>
              <a:rPr lang="cs-CZ" dirty="0" smtClean="0">
                <a:solidFill>
                  <a:schemeClr val="bg1"/>
                </a:solidFill>
                <a:latin typeface="Bookman Old Style" pitchFamily="18" charset="0"/>
              </a:rPr>
              <a:t> = _____l</a:t>
            </a:r>
          </a:p>
          <a:p>
            <a:pPr>
              <a:buNone/>
            </a:pPr>
            <a:r>
              <a:rPr lang="cs-CZ" dirty="0" smtClean="0">
                <a:solidFill>
                  <a:schemeClr val="bg1"/>
                </a:solidFill>
                <a:latin typeface="Bookman Old Style" pitchFamily="18" charset="0"/>
              </a:rPr>
              <a:t>3000 ml = _____dl</a:t>
            </a:r>
          </a:p>
          <a:p>
            <a:pPr>
              <a:buNone/>
            </a:pPr>
            <a:r>
              <a:rPr lang="cs-CZ" dirty="0" smtClean="0">
                <a:solidFill>
                  <a:schemeClr val="bg1"/>
                </a:solidFill>
                <a:latin typeface="Bookman Old Style" pitchFamily="18" charset="0"/>
              </a:rPr>
              <a:t>120 dl = _______cl</a:t>
            </a:r>
          </a:p>
          <a:p>
            <a:pPr>
              <a:buNone/>
            </a:pPr>
            <a:r>
              <a:rPr lang="cs-CZ" dirty="0" smtClean="0">
                <a:solidFill>
                  <a:schemeClr val="bg1"/>
                </a:solidFill>
                <a:latin typeface="Bookman Old Style" pitchFamily="18" charset="0"/>
              </a:rPr>
              <a:t>200 cl = ______l</a:t>
            </a:r>
          </a:p>
          <a:p>
            <a:pPr>
              <a:buNone/>
            </a:pPr>
            <a:r>
              <a:rPr lang="cs-CZ" dirty="0" smtClean="0">
                <a:solidFill>
                  <a:schemeClr val="bg1"/>
                </a:solidFill>
                <a:latin typeface="Bookman Old Style" pitchFamily="18" charset="0"/>
              </a:rPr>
              <a:t>26 l = ________ml</a:t>
            </a:r>
          </a:p>
          <a:p>
            <a:pPr>
              <a:buNone/>
            </a:pPr>
            <a:r>
              <a:rPr lang="cs-CZ" dirty="0" smtClean="0">
                <a:solidFill>
                  <a:schemeClr val="bg1"/>
                </a:solidFill>
                <a:latin typeface="Bookman Old Style" pitchFamily="18" charset="0"/>
              </a:rPr>
              <a:t>1 l = _______ml</a:t>
            </a:r>
          </a:p>
          <a:p>
            <a:pPr>
              <a:buNone/>
            </a:pPr>
            <a:r>
              <a:rPr lang="cs-CZ" dirty="0" smtClean="0">
                <a:solidFill>
                  <a:schemeClr val="bg1"/>
                </a:solidFill>
                <a:latin typeface="Bookman Old Style" pitchFamily="18" charset="0"/>
              </a:rPr>
              <a:t>50 l = ______</a:t>
            </a:r>
            <a:r>
              <a:rPr lang="cs-CZ" dirty="0" err="1" smtClean="0">
                <a:solidFill>
                  <a:schemeClr val="bg1"/>
                </a:solidFill>
                <a:latin typeface="Bookman Old Style" pitchFamily="18" charset="0"/>
              </a:rPr>
              <a:t>hl</a:t>
            </a:r>
            <a:endParaRPr lang="cs-CZ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7858148" y="3500438"/>
            <a:ext cx="756938" cy="461665"/>
          </a:xfrm>
          <a:prstGeom prst="rect">
            <a:avLst/>
          </a:prstGeom>
          <a:solidFill>
            <a:srgbClr val="00E7E2"/>
          </a:solidFill>
          <a:ln>
            <a:solidFill>
              <a:srgbClr val="0000CC"/>
            </a:solidFill>
          </a:ln>
        </p:spPr>
        <p:txBody>
          <a:bodyPr wrap="none" rtlCol="0">
            <a:spAutoFit/>
          </a:bodyPr>
          <a:lstStyle/>
          <a:p>
            <a:r>
              <a:rPr lang="cs-CZ" sz="2400" dirty="0" smtClean="0">
                <a:solidFill>
                  <a:schemeClr val="bg1"/>
                </a:solidFill>
                <a:latin typeface="Bookman Old Style" pitchFamily="18" charset="0"/>
              </a:rPr>
              <a:t>200</a:t>
            </a:r>
            <a:endParaRPr lang="cs-CZ" sz="2400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8001024" y="5000636"/>
            <a:ext cx="566181" cy="461665"/>
          </a:xfrm>
          <a:prstGeom prst="rect">
            <a:avLst/>
          </a:prstGeom>
          <a:solidFill>
            <a:srgbClr val="00E7E2"/>
          </a:solidFill>
          <a:ln>
            <a:solidFill>
              <a:srgbClr val="0000CC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cs-CZ" sz="2400" dirty="0" smtClean="0">
                <a:solidFill>
                  <a:prstClr val="white"/>
                </a:solidFill>
                <a:latin typeface="Bookman Old Style" pitchFamily="18" charset="0"/>
              </a:rPr>
              <a:t>30</a:t>
            </a:r>
            <a:endParaRPr lang="cs-CZ" sz="2400" dirty="0">
              <a:solidFill>
                <a:prstClr val="white"/>
              </a:solidFill>
              <a:latin typeface="Bookman Old Style" pitchFamily="18" charset="0"/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8001024" y="2000240"/>
            <a:ext cx="566181" cy="461665"/>
          </a:xfrm>
          <a:prstGeom prst="rect">
            <a:avLst/>
          </a:prstGeom>
          <a:solidFill>
            <a:srgbClr val="00E7E2"/>
          </a:solidFill>
          <a:ln>
            <a:solidFill>
              <a:srgbClr val="0000CC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cs-CZ" sz="2400" dirty="0" smtClean="0">
                <a:solidFill>
                  <a:prstClr val="white"/>
                </a:solidFill>
                <a:latin typeface="Bookman Old Style" pitchFamily="18" charset="0"/>
              </a:rPr>
              <a:t>12</a:t>
            </a:r>
            <a:endParaRPr lang="cs-CZ" sz="2400" dirty="0">
              <a:solidFill>
                <a:prstClr val="white"/>
              </a:solidFill>
              <a:latin typeface="Bookman Old Style" pitchFamily="18" charset="0"/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8215338" y="4500570"/>
            <a:ext cx="375424" cy="461665"/>
          </a:xfrm>
          <a:prstGeom prst="rect">
            <a:avLst/>
          </a:prstGeom>
          <a:solidFill>
            <a:srgbClr val="00E7E2"/>
          </a:solidFill>
          <a:ln>
            <a:solidFill>
              <a:srgbClr val="0000CC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cs-CZ" sz="2400" dirty="0" smtClean="0">
                <a:solidFill>
                  <a:prstClr val="white"/>
                </a:solidFill>
                <a:latin typeface="Bookman Old Style" pitchFamily="18" charset="0"/>
              </a:rPr>
              <a:t>2</a:t>
            </a:r>
            <a:endParaRPr lang="cs-CZ" sz="2400" dirty="0">
              <a:solidFill>
                <a:prstClr val="white"/>
              </a:solidFill>
              <a:latin typeface="Bookman Old Style" pitchFamily="18" charset="0"/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7358082" y="2500306"/>
            <a:ext cx="1236236" cy="461665"/>
          </a:xfrm>
          <a:prstGeom prst="rect">
            <a:avLst/>
          </a:prstGeom>
          <a:solidFill>
            <a:srgbClr val="00E7E2"/>
          </a:solidFill>
          <a:ln>
            <a:solidFill>
              <a:srgbClr val="0000CC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cs-CZ" sz="2400" dirty="0" smtClean="0">
                <a:solidFill>
                  <a:prstClr val="white"/>
                </a:solidFill>
                <a:latin typeface="Bookman Old Style" pitchFamily="18" charset="0"/>
              </a:rPr>
              <a:t>26 000</a:t>
            </a:r>
            <a:endParaRPr lang="cs-CZ" sz="2400" dirty="0">
              <a:solidFill>
                <a:prstClr val="white"/>
              </a:solidFill>
              <a:latin typeface="Bookman Old Style" pitchFamily="18" charset="0"/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7572396" y="4000504"/>
            <a:ext cx="1045479" cy="461665"/>
          </a:xfrm>
          <a:prstGeom prst="rect">
            <a:avLst/>
          </a:prstGeom>
          <a:solidFill>
            <a:srgbClr val="00E7E2"/>
          </a:solidFill>
          <a:ln>
            <a:solidFill>
              <a:srgbClr val="0000CC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cs-CZ" sz="2400" dirty="0" smtClean="0">
                <a:solidFill>
                  <a:prstClr val="white"/>
                </a:solidFill>
                <a:latin typeface="Bookman Old Style" pitchFamily="18" charset="0"/>
              </a:rPr>
              <a:t>1 000</a:t>
            </a:r>
            <a:endParaRPr lang="cs-CZ" sz="2400" dirty="0">
              <a:solidFill>
                <a:prstClr val="white"/>
              </a:solidFill>
              <a:latin typeface="Bookman Old Style" pitchFamily="18" charset="0"/>
            </a:endParaRPr>
          </a:p>
        </p:txBody>
      </p:sp>
      <p:sp>
        <p:nvSpPr>
          <p:cNvPr id="10" name="Obdélník 9"/>
          <p:cNvSpPr/>
          <p:nvPr/>
        </p:nvSpPr>
        <p:spPr>
          <a:xfrm>
            <a:off x="7572396" y="3000372"/>
            <a:ext cx="1045479" cy="461665"/>
          </a:xfrm>
          <a:prstGeom prst="rect">
            <a:avLst/>
          </a:prstGeom>
          <a:solidFill>
            <a:srgbClr val="00E7E2"/>
          </a:solidFill>
          <a:ln>
            <a:solidFill>
              <a:srgbClr val="0000CC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cs-CZ" sz="2400" dirty="0" smtClean="0">
                <a:solidFill>
                  <a:prstClr val="white"/>
                </a:solidFill>
                <a:latin typeface="Bookman Old Style" pitchFamily="18" charset="0"/>
              </a:rPr>
              <a:t>5 000</a:t>
            </a:r>
            <a:endParaRPr lang="cs-CZ" sz="2400" dirty="0">
              <a:solidFill>
                <a:prstClr val="white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 tmFilter="0,0; .5, 1; 1, 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 tmFilter="0,0; .5, 1; 1, 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 tmFilter="0,0; .5, 1; 1, 1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 tmFilter="0,0; .5, 1; 1, 1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87 0.00857 L -0.6526 -0.275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7" y="-1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00"/>
                            </p:stCondLst>
                            <p:childTnLst>
                              <p:par>
                                <p:cTn id="71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945 0.02083 L -0.56337 -0.40972 " pathEditMode="relative" rAng="0" ptsTypes="AA">
                                      <p:cBhvr>
                                        <p:cTn id="9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1" y="-2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000"/>
                            </p:stCondLst>
                            <p:childTnLst>
                              <p:par>
                                <p:cTn id="92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53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0" presetClass="path" presetSubtype="0" accel="50000" decel="5000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4.44444E-6 L -0.59063 0.1051 " pathEditMode="relative" rAng="0" ptsTypes="AA">
                                      <p:cBhvr>
                                        <p:cTn id="1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5" y="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13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53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0" presetClass="path" presetSubtype="0" accel="50000" decel="5000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56 0.00973 L -0.61579 -0.16875 " pathEditMode="relative" rAng="0" ptsTypes="AA">
                                      <p:cBhvr>
                                        <p:cTn id="13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7" y="-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2000"/>
                            </p:stCondLst>
                            <p:childTnLst>
                              <p:par>
                                <p:cTn id="134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53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0" presetClass="path" presetSubtype="0" accel="50000" decel="5000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08 0.01782 L -0.60052 0.20694 " pathEditMode="relative" rAng="0" ptsTypes="AA">
                                      <p:cBhvr>
                                        <p:cTn id="15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9" y="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5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53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53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0" presetClass="path" presetSubtype="0" accel="50000" decel="5000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632 -0.01181 L -0.64514 0.07222 " pathEditMode="relative" rAng="0" ptsTypes="AA">
                                      <p:cBhvr>
                                        <p:cTn id="17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1" y="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0" presetClass="path" presetSubtype="0" accel="50000" decel="5000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62222 0.3044 " pathEditMode="relative" ptsTypes="AA">
                                      <p:cBhvr>
                                        <p:cTn id="17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6" grpId="2" animBg="1"/>
      <p:bldP spid="6" grpId="3" animBg="1"/>
      <p:bldP spid="7" grpId="0" animBg="1"/>
      <p:bldP spid="7" grpId="1" animBg="1"/>
      <p:bldP spid="7" grpId="2" animBg="1"/>
      <p:bldP spid="7" grpId="3" animBg="1"/>
      <p:bldP spid="8" grpId="0" animBg="1"/>
      <p:bldP spid="8" grpId="1" animBg="1"/>
      <p:bldP spid="8" grpId="2" animBg="1"/>
      <p:bldP spid="8" grpId="3" animBg="1"/>
      <p:bldP spid="9" grpId="0" animBg="1"/>
      <p:bldP spid="9" grpId="1" animBg="1"/>
      <p:bldP spid="9" grpId="2" animBg="1"/>
      <p:bldP spid="9" grpId="3" animBg="1"/>
      <p:bldP spid="10" grpId="0" animBg="1"/>
      <p:bldP spid="10" grpId="1" animBg="1"/>
      <p:bldP spid="10" grpId="2" animBg="1"/>
      <p:bldP spid="10" grpId="3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 smtClean="0">
                <a:latin typeface="Bookman Old Style" pitchFamily="18" charset="0"/>
              </a:rPr>
              <a:t>Jednotky objemu</a:t>
            </a:r>
            <a:br>
              <a:rPr lang="cs-CZ" b="1" dirty="0" smtClean="0">
                <a:latin typeface="Bookman Old Style" pitchFamily="18" charset="0"/>
              </a:rPr>
            </a:br>
            <a:r>
              <a:rPr lang="cs-CZ" sz="1800" b="1" dirty="0" smtClean="0">
                <a:latin typeface="Bookman Old Style" pitchFamily="18" charset="0"/>
              </a:rPr>
              <a:t>Vyjmenuj </a:t>
            </a:r>
            <a:r>
              <a:rPr lang="cs-CZ" sz="1600" b="1" dirty="0" smtClean="0">
                <a:latin typeface="Bookman Old Style" pitchFamily="18" charset="0"/>
              </a:rPr>
              <a:t>všechny</a:t>
            </a:r>
            <a:r>
              <a:rPr lang="cs-CZ" sz="1800" b="1" dirty="0" smtClean="0">
                <a:latin typeface="Bookman Old Style" pitchFamily="18" charset="0"/>
              </a:rPr>
              <a:t> jednotky hmotnosti, které si pamatuješ.</a:t>
            </a:r>
            <a:endParaRPr lang="cs-CZ" b="1" dirty="0">
              <a:latin typeface="Bookman Old Style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/>
          <a:p>
            <a:pPr>
              <a:buNone/>
            </a:pPr>
            <a:r>
              <a:rPr lang="cs-CZ" sz="4000" dirty="0" err="1" smtClean="0">
                <a:solidFill>
                  <a:schemeClr val="bg1"/>
                </a:solidFill>
                <a:latin typeface="Bookman Old Style" pitchFamily="18" charset="0"/>
              </a:rPr>
              <a:t>hl</a:t>
            </a:r>
            <a:r>
              <a:rPr lang="cs-CZ" sz="4000" dirty="0" smtClean="0">
                <a:solidFill>
                  <a:schemeClr val="bg1"/>
                </a:solidFill>
                <a:latin typeface="Bookman Old Style" pitchFamily="18" charset="0"/>
              </a:rPr>
              <a:t>……</a:t>
            </a:r>
          </a:p>
          <a:p>
            <a:pPr>
              <a:buNone/>
            </a:pPr>
            <a:r>
              <a:rPr lang="cs-CZ" sz="4000" dirty="0" smtClean="0">
                <a:solidFill>
                  <a:schemeClr val="bg1"/>
                </a:solidFill>
                <a:latin typeface="Bookman Old Style" pitchFamily="18" charset="0"/>
              </a:rPr>
              <a:t>		</a:t>
            </a:r>
            <a:r>
              <a:rPr lang="cs-CZ" sz="4000" b="1" dirty="0" smtClean="0">
                <a:solidFill>
                  <a:schemeClr val="bg1"/>
                </a:solidFill>
                <a:latin typeface="Bookman Old Style" pitchFamily="18" charset="0"/>
              </a:rPr>
              <a:t>l……</a:t>
            </a:r>
          </a:p>
          <a:p>
            <a:pPr>
              <a:buNone/>
            </a:pPr>
            <a:r>
              <a:rPr lang="cs-CZ" sz="4000" b="1" dirty="0" smtClean="0">
                <a:solidFill>
                  <a:schemeClr val="bg1"/>
                </a:solidFill>
                <a:latin typeface="Bookman Old Style" pitchFamily="18" charset="0"/>
              </a:rPr>
              <a:t>			</a:t>
            </a:r>
            <a:r>
              <a:rPr lang="cs-CZ" sz="4000" dirty="0" smtClean="0">
                <a:solidFill>
                  <a:schemeClr val="bg1"/>
                </a:solidFill>
                <a:latin typeface="Bookman Old Style" pitchFamily="18" charset="0"/>
              </a:rPr>
              <a:t>dl……</a:t>
            </a:r>
          </a:p>
          <a:p>
            <a:pPr>
              <a:buNone/>
            </a:pPr>
            <a:r>
              <a:rPr lang="cs-CZ" sz="4000" dirty="0" smtClean="0">
                <a:solidFill>
                  <a:schemeClr val="bg1"/>
                </a:solidFill>
                <a:latin typeface="Bookman Old Style" pitchFamily="18" charset="0"/>
              </a:rPr>
              <a:t>				cl……</a:t>
            </a:r>
          </a:p>
          <a:p>
            <a:pPr>
              <a:buNone/>
            </a:pPr>
            <a:r>
              <a:rPr lang="cs-CZ" sz="4000" dirty="0" smtClean="0">
                <a:solidFill>
                  <a:schemeClr val="bg1"/>
                </a:solidFill>
                <a:latin typeface="Bookman Old Style" pitchFamily="18" charset="0"/>
              </a:rPr>
              <a:t>					ml……</a:t>
            </a:r>
            <a:endParaRPr lang="cs-CZ" sz="4000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2071670" y="1643050"/>
            <a:ext cx="1891865" cy="584775"/>
          </a:xfrm>
          <a:prstGeom prst="rect">
            <a:avLst/>
          </a:prstGeom>
          <a:noFill/>
          <a:ln>
            <a:solidFill>
              <a:srgbClr val="FF0066"/>
            </a:solidFill>
          </a:ln>
        </p:spPr>
        <p:txBody>
          <a:bodyPr wrap="none" rtlCol="0">
            <a:spAutoFit/>
          </a:bodyPr>
          <a:lstStyle/>
          <a:p>
            <a:r>
              <a:rPr lang="cs-CZ" sz="3200" dirty="0" smtClean="0">
                <a:solidFill>
                  <a:schemeClr val="bg1"/>
                </a:solidFill>
                <a:latin typeface="Bookman Old Style" pitchFamily="18" charset="0"/>
              </a:rPr>
              <a:t>hektolitr</a:t>
            </a:r>
            <a:endParaRPr lang="cs-CZ" sz="3200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2714612" y="2285992"/>
            <a:ext cx="849913" cy="584775"/>
          </a:xfrm>
          <a:prstGeom prst="rect">
            <a:avLst/>
          </a:prstGeom>
          <a:ln>
            <a:solidFill>
              <a:srgbClr val="FF0066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cs-CZ" sz="3200" b="1" dirty="0" smtClean="0">
                <a:solidFill>
                  <a:prstClr val="white"/>
                </a:solidFill>
                <a:latin typeface="Bookman Old Style" pitchFamily="18" charset="0"/>
              </a:rPr>
              <a:t>litr</a:t>
            </a:r>
            <a:endParaRPr lang="cs-CZ" sz="3200" b="1" dirty="0">
              <a:solidFill>
                <a:prstClr val="white"/>
              </a:solidFill>
              <a:latin typeface="Bookman Old Style" pitchFamily="18" charset="0"/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3929058" y="3000372"/>
            <a:ext cx="1572866" cy="584775"/>
          </a:xfrm>
          <a:prstGeom prst="rect">
            <a:avLst/>
          </a:prstGeom>
          <a:ln>
            <a:solidFill>
              <a:srgbClr val="FF0066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cs-CZ" sz="3200" dirty="0" smtClean="0">
                <a:solidFill>
                  <a:prstClr val="white"/>
                </a:solidFill>
                <a:latin typeface="Bookman Old Style" pitchFamily="18" charset="0"/>
              </a:rPr>
              <a:t>decilitr</a:t>
            </a:r>
            <a:endParaRPr lang="cs-CZ" sz="3200" dirty="0">
              <a:solidFill>
                <a:prstClr val="white"/>
              </a:solidFill>
              <a:latin typeface="Bookman Old Style" pitchFamily="18" charset="0"/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4786314" y="3786190"/>
            <a:ext cx="1744388" cy="584775"/>
          </a:xfrm>
          <a:prstGeom prst="rect">
            <a:avLst/>
          </a:prstGeom>
          <a:ln>
            <a:solidFill>
              <a:srgbClr val="FF0066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cs-CZ" sz="3200" dirty="0" smtClean="0">
                <a:solidFill>
                  <a:prstClr val="white"/>
                </a:solidFill>
                <a:latin typeface="Bookman Old Style" pitchFamily="18" charset="0"/>
              </a:rPr>
              <a:t>centilitr</a:t>
            </a:r>
            <a:endParaRPr lang="cs-CZ" sz="3200" dirty="0">
              <a:solidFill>
                <a:prstClr val="white"/>
              </a:solidFill>
              <a:latin typeface="Bookman Old Style" pitchFamily="18" charset="0"/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5929322" y="4500570"/>
            <a:ext cx="1524776" cy="584775"/>
          </a:xfrm>
          <a:prstGeom prst="rect">
            <a:avLst/>
          </a:prstGeom>
          <a:ln>
            <a:solidFill>
              <a:srgbClr val="FF0066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cs-CZ" sz="3200" dirty="0" smtClean="0">
                <a:solidFill>
                  <a:prstClr val="white"/>
                </a:solidFill>
                <a:latin typeface="Bookman Old Style" pitchFamily="18" charset="0"/>
              </a:rPr>
              <a:t>mililitr</a:t>
            </a:r>
            <a:endParaRPr lang="cs-CZ" sz="3200" dirty="0">
              <a:solidFill>
                <a:prstClr val="white"/>
              </a:solidFill>
              <a:latin typeface="Bookman Old Style" pitchFamily="18" charset="0"/>
            </a:endParaRPr>
          </a:p>
        </p:txBody>
      </p:sp>
      <p:sp>
        <p:nvSpPr>
          <p:cNvPr id="9" name="Šipka ve tvaru U 8"/>
          <p:cNvSpPr/>
          <p:nvPr/>
        </p:nvSpPr>
        <p:spPr>
          <a:xfrm rot="5400000">
            <a:off x="3929058" y="2071678"/>
            <a:ext cx="785818" cy="357190"/>
          </a:xfrm>
          <a:prstGeom prst="uturnArrow">
            <a:avLst>
              <a:gd name="adj1" fmla="val 22440"/>
              <a:gd name="adj2" fmla="val 25000"/>
              <a:gd name="adj3" fmla="val 25000"/>
              <a:gd name="adj4" fmla="val 43750"/>
              <a:gd name="adj5" fmla="val 75000"/>
            </a:avLst>
          </a:prstGeom>
          <a:solidFill>
            <a:srgbClr val="FFFF2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11" name="Šipka doprava 10"/>
          <p:cNvSpPr/>
          <p:nvPr/>
        </p:nvSpPr>
        <p:spPr>
          <a:xfrm rot="2782076">
            <a:off x="5362254" y="3167184"/>
            <a:ext cx="2815924" cy="428628"/>
          </a:xfrm>
          <a:prstGeom prst="rightArrow">
            <a:avLst>
              <a:gd name="adj1" fmla="val 35855"/>
              <a:gd name="adj2" fmla="val 50000"/>
            </a:avLst>
          </a:prstGeom>
          <a:solidFill>
            <a:srgbClr val="FFFF2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Šipka doprava 11"/>
          <p:cNvSpPr/>
          <p:nvPr/>
        </p:nvSpPr>
        <p:spPr>
          <a:xfrm rot="13550786">
            <a:off x="1298172" y="4231275"/>
            <a:ext cx="2815924" cy="428628"/>
          </a:xfrm>
          <a:prstGeom prst="rightArrow">
            <a:avLst>
              <a:gd name="adj1" fmla="val 35855"/>
              <a:gd name="adj2" fmla="val 50000"/>
            </a:avLst>
          </a:prstGeom>
          <a:solidFill>
            <a:srgbClr val="FFFF2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Šipka doprava 12"/>
          <p:cNvSpPr/>
          <p:nvPr/>
        </p:nvSpPr>
        <p:spPr>
          <a:xfrm rot="13526702">
            <a:off x="398708" y="2344621"/>
            <a:ext cx="745062" cy="428628"/>
          </a:xfrm>
          <a:prstGeom prst="rightArrow">
            <a:avLst>
              <a:gd name="adj1" fmla="val 35855"/>
              <a:gd name="adj2" fmla="val 50000"/>
            </a:avLst>
          </a:prstGeom>
          <a:solidFill>
            <a:srgbClr val="FFFF2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TextovéPole 13"/>
          <p:cNvSpPr txBox="1"/>
          <p:nvPr/>
        </p:nvSpPr>
        <p:spPr>
          <a:xfrm>
            <a:off x="4572000" y="1857364"/>
            <a:ext cx="10807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dirty="0" smtClean="0">
                <a:solidFill>
                  <a:srgbClr val="FFFF2D"/>
                </a:solidFill>
                <a:latin typeface="Bookman Old Style" pitchFamily="18" charset="0"/>
              </a:rPr>
              <a:t>.100</a:t>
            </a:r>
            <a:endParaRPr lang="cs-CZ" sz="3200" dirty="0">
              <a:solidFill>
                <a:srgbClr val="FFFF2D"/>
              </a:solidFill>
              <a:latin typeface="Bookman Old Style" pitchFamily="18" charset="0"/>
            </a:endParaRPr>
          </a:p>
        </p:txBody>
      </p:sp>
      <p:sp>
        <p:nvSpPr>
          <p:cNvPr id="15" name="Obdélník 14"/>
          <p:cNvSpPr/>
          <p:nvPr/>
        </p:nvSpPr>
        <p:spPr>
          <a:xfrm>
            <a:off x="6858016" y="2643182"/>
            <a:ext cx="82586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cs-CZ" sz="3200" dirty="0">
                <a:solidFill>
                  <a:srgbClr val="FFFF2D"/>
                </a:solidFill>
                <a:latin typeface="Bookman Old Style" pitchFamily="18" charset="0"/>
              </a:rPr>
              <a:t>.</a:t>
            </a:r>
            <a:r>
              <a:rPr lang="cs-CZ" sz="3200" dirty="0" smtClean="0">
                <a:solidFill>
                  <a:srgbClr val="FFFF2D"/>
                </a:solidFill>
                <a:latin typeface="Bookman Old Style" pitchFamily="18" charset="0"/>
              </a:rPr>
              <a:t>10</a:t>
            </a:r>
            <a:endParaRPr lang="cs-CZ" sz="3200" dirty="0">
              <a:solidFill>
                <a:srgbClr val="FFFF2D"/>
              </a:solidFill>
              <a:latin typeface="Bookman Old Style" pitchFamily="18" charset="0"/>
            </a:endParaRPr>
          </a:p>
        </p:txBody>
      </p:sp>
      <p:sp>
        <p:nvSpPr>
          <p:cNvPr id="16" name="Obdélník 15"/>
          <p:cNvSpPr/>
          <p:nvPr/>
        </p:nvSpPr>
        <p:spPr>
          <a:xfrm>
            <a:off x="0" y="2786058"/>
            <a:ext cx="857224" cy="400110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lvl="0"/>
            <a:r>
              <a:rPr lang="cs-CZ" sz="2000" dirty="0" smtClean="0">
                <a:solidFill>
                  <a:srgbClr val="FFFF2D"/>
                </a:solidFill>
                <a:latin typeface="Bookman Old Style" pitchFamily="18" charset="0"/>
              </a:rPr>
              <a:t>:100</a:t>
            </a:r>
            <a:endParaRPr lang="cs-CZ" sz="2000" dirty="0">
              <a:solidFill>
                <a:srgbClr val="FFFF2D"/>
              </a:solidFill>
              <a:latin typeface="Bookman Old Style" pitchFamily="18" charset="0"/>
            </a:endParaRPr>
          </a:p>
        </p:txBody>
      </p:sp>
      <p:sp>
        <p:nvSpPr>
          <p:cNvPr id="17" name="Obdélník 16"/>
          <p:cNvSpPr/>
          <p:nvPr/>
        </p:nvSpPr>
        <p:spPr>
          <a:xfrm>
            <a:off x="1643042" y="4500570"/>
            <a:ext cx="82586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cs-CZ" sz="3200" dirty="0" smtClean="0">
                <a:solidFill>
                  <a:srgbClr val="FFFF2D"/>
                </a:solidFill>
                <a:latin typeface="Bookman Old Style" pitchFamily="18" charset="0"/>
              </a:rPr>
              <a:t>:10</a:t>
            </a:r>
            <a:endParaRPr lang="cs-CZ" sz="3200" dirty="0">
              <a:solidFill>
                <a:srgbClr val="FFFF2D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 tmFilter="0,0; .5, 1; 1, 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 tmFilter="0,0; .5, 1; 1, 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1" grpId="0" animBg="1"/>
      <p:bldP spid="12" grpId="0" animBg="1"/>
      <p:bldP spid="13" grpId="0" animBg="1"/>
      <p:bldP spid="14" grpId="0"/>
      <p:bldP spid="15" grpId="0"/>
      <p:bldP spid="16" grpId="0" animBg="1"/>
      <p:bldP spid="1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latin typeface="Bookman Old Style" pitchFamily="18" charset="0"/>
              </a:rPr>
              <a:t>Jednotky objemu</a:t>
            </a:r>
            <a:br>
              <a:rPr lang="cs-CZ" b="1" dirty="0" smtClean="0">
                <a:latin typeface="Bookman Old Style" pitchFamily="18" charset="0"/>
              </a:rPr>
            </a:br>
            <a:r>
              <a:rPr lang="cs-CZ" sz="1600" b="1" dirty="0" smtClean="0">
                <a:latin typeface="Bookman Old Style" pitchFamily="18" charset="0"/>
              </a:rPr>
              <a:t>Převeď.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>
              <a:buNone/>
            </a:pPr>
            <a:r>
              <a:rPr lang="cs-CZ" dirty="0" smtClean="0">
                <a:solidFill>
                  <a:schemeClr val="bg1"/>
                </a:solidFill>
                <a:latin typeface="Bookman Old Style" pitchFamily="18" charset="0"/>
              </a:rPr>
              <a:t>5 l = ______ml</a:t>
            </a:r>
          </a:p>
          <a:p>
            <a:pPr>
              <a:buNone/>
            </a:pPr>
            <a:r>
              <a:rPr lang="cs-CZ" dirty="0" smtClean="0">
                <a:solidFill>
                  <a:schemeClr val="bg1"/>
                </a:solidFill>
                <a:latin typeface="Bookman Old Style" pitchFamily="18" charset="0"/>
              </a:rPr>
              <a:t>500 dl = _____l</a:t>
            </a:r>
          </a:p>
          <a:p>
            <a:pPr>
              <a:buNone/>
            </a:pPr>
            <a:r>
              <a:rPr lang="cs-CZ" dirty="0" smtClean="0">
                <a:solidFill>
                  <a:schemeClr val="bg1"/>
                </a:solidFill>
                <a:latin typeface="Bookman Old Style" pitchFamily="18" charset="0"/>
              </a:rPr>
              <a:t>3 </a:t>
            </a:r>
            <a:r>
              <a:rPr lang="cs-CZ" dirty="0" err="1" smtClean="0">
                <a:solidFill>
                  <a:schemeClr val="bg1"/>
                </a:solidFill>
                <a:latin typeface="Bookman Old Style" pitchFamily="18" charset="0"/>
              </a:rPr>
              <a:t>hl</a:t>
            </a:r>
            <a:r>
              <a:rPr lang="cs-CZ" dirty="0" smtClean="0">
                <a:solidFill>
                  <a:schemeClr val="bg1"/>
                </a:solidFill>
                <a:latin typeface="Bookman Old Style" pitchFamily="18" charset="0"/>
              </a:rPr>
              <a:t> = __________cl</a:t>
            </a:r>
          </a:p>
          <a:p>
            <a:pPr>
              <a:buNone/>
            </a:pPr>
            <a:r>
              <a:rPr lang="cs-CZ" dirty="0" smtClean="0">
                <a:solidFill>
                  <a:schemeClr val="bg1"/>
                </a:solidFill>
                <a:latin typeface="Bookman Old Style" pitchFamily="18" charset="0"/>
              </a:rPr>
              <a:t>302 dl = ________ml</a:t>
            </a:r>
          </a:p>
          <a:p>
            <a:pPr>
              <a:buNone/>
            </a:pPr>
            <a:r>
              <a:rPr lang="cs-CZ" dirty="0" smtClean="0">
                <a:solidFill>
                  <a:schemeClr val="bg1"/>
                </a:solidFill>
                <a:latin typeface="Bookman Old Style" pitchFamily="18" charset="0"/>
              </a:rPr>
              <a:t>1000 cl = ________l</a:t>
            </a:r>
          </a:p>
          <a:p>
            <a:pPr>
              <a:buNone/>
            </a:pPr>
            <a:r>
              <a:rPr lang="cs-CZ" dirty="0" smtClean="0">
                <a:solidFill>
                  <a:schemeClr val="bg1"/>
                </a:solidFill>
                <a:latin typeface="Bookman Old Style" pitchFamily="18" charset="0"/>
              </a:rPr>
              <a:t>20 ml = _____cl</a:t>
            </a:r>
          </a:p>
          <a:p>
            <a:pPr>
              <a:buNone/>
            </a:pPr>
            <a:r>
              <a:rPr lang="cs-CZ" dirty="0" smtClean="0">
                <a:solidFill>
                  <a:schemeClr val="bg1"/>
                </a:solidFill>
                <a:latin typeface="Bookman Old Style" pitchFamily="18" charset="0"/>
              </a:rPr>
              <a:t>700 l = ______</a:t>
            </a:r>
            <a:r>
              <a:rPr lang="cs-CZ" dirty="0" err="1" smtClean="0">
                <a:solidFill>
                  <a:schemeClr val="bg1"/>
                </a:solidFill>
                <a:latin typeface="Bookman Old Style" pitchFamily="18" charset="0"/>
              </a:rPr>
              <a:t>hl</a:t>
            </a:r>
            <a:endParaRPr lang="cs-CZ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7572396" y="4143380"/>
            <a:ext cx="947695" cy="461665"/>
          </a:xfrm>
          <a:prstGeom prst="rect">
            <a:avLst/>
          </a:prstGeom>
          <a:solidFill>
            <a:srgbClr val="E7E200"/>
          </a:solidFill>
          <a:ln>
            <a:solidFill>
              <a:srgbClr val="FFFF61"/>
            </a:solidFill>
          </a:ln>
        </p:spPr>
        <p:txBody>
          <a:bodyPr wrap="none" rtlCol="0">
            <a:spAutoFit/>
          </a:bodyPr>
          <a:lstStyle/>
          <a:p>
            <a:r>
              <a:rPr lang="cs-CZ" sz="2400" dirty="0" smtClean="0">
                <a:solidFill>
                  <a:schemeClr val="bg1"/>
                </a:solidFill>
                <a:latin typeface="Bookman Old Style" pitchFamily="18" charset="0"/>
              </a:rPr>
              <a:t>5000</a:t>
            </a:r>
            <a:endParaRPr lang="cs-CZ" sz="2400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7929586" y="4714884"/>
            <a:ext cx="566181" cy="461665"/>
          </a:xfrm>
          <a:prstGeom prst="rect">
            <a:avLst/>
          </a:prstGeom>
          <a:solidFill>
            <a:srgbClr val="E7E200"/>
          </a:solidFill>
          <a:ln>
            <a:solidFill>
              <a:srgbClr val="FFFF61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cs-CZ" sz="2400" dirty="0" smtClean="0">
                <a:solidFill>
                  <a:prstClr val="white"/>
                </a:solidFill>
                <a:latin typeface="Bookman Old Style" pitchFamily="18" charset="0"/>
              </a:rPr>
              <a:t>50</a:t>
            </a:r>
            <a:endParaRPr lang="cs-CZ" sz="2400" dirty="0">
              <a:solidFill>
                <a:prstClr val="white"/>
              </a:solidFill>
              <a:latin typeface="Bookman Old Style" pitchFamily="18" charset="0"/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7286644" y="2357430"/>
            <a:ext cx="1236236" cy="461665"/>
          </a:xfrm>
          <a:prstGeom prst="rect">
            <a:avLst/>
          </a:prstGeom>
          <a:solidFill>
            <a:srgbClr val="E7E200"/>
          </a:solidFill>
          <a:ln>
            <a:solidFill>
              <a:srgbClr val="FFFF61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cs-CZ" sz="2400" dirty="0" smtClean="0">
                <a:solidFill>
                  <a:prstClr val="white"/>
                </a:solidFill>
                <a:latin typeface="Bookman Old Style" pitchFamily="18" charset="0"/>
              </a:rPr>
              <a:t>30 000</a:t>
            </a:r>
            <a:endParaRPr lang="cs-CZ" sz="2400" dirty="0">
              <a:solidFill>
                <a:prstClr val="white"/>
              </a:solidFill>
              <a:latin typeface="Bookman Old Style" pitchFamily="18" charset="0"/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7286644" y="3000372"/>
            <a:ext cx="1236236" cy="461665"/>
          </a:xfrm>
          <a:prstGeom prst="rect">
            <a:avLst/>
          </a:prstGeom>
          <a:solidFill>
            <a:srgbClr val="E7E200"/>
          </a:solidFill>
          <a:ln>
            <a:solidFill>
              <a:srgbClr val="FFFF61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cs-CZ" sz="2400" dirty="0" smtClean="0">
                <a:solidFill>
                  <a:prstClr val="white"/>
                </a:solidFill>
                <a:latin typeface="Bookman Old Style" pitchFamily="18" charset="0"/>
              </a:rPr>
              <a:t>30 200</a:t>
            </a:r>
            <a:endParaRPr lang="cs-CZ" sz="2400" dirty="0">
              <a:solidFill>
                <a:prstClr val="white"/>
              </a:solidFill>
              <a:latin typeface="Bookman Old Style" pitchFamily="18" charset="0"/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7929586" y="5286388"/>
            <a:ext cx="566181" cy="461665"/>
          </a:xfrm>
          <a:prstGeom prst="rect">
            <a:avLst/>
          </a:prstGeom>
          <a:solidFill>
            <a:srgbClr val="E7E200"/>
          </a:solidFill>
          <a:ln>
            <a:solidFill>
              <a:srgbClr val="FFFF61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cs-CZ" sz="2400" dirty="0" smtClean="0">
                <a:solidFill>
                  <a:prstClr val="white"/>
                </a:solidFill>
                <a:latin typeface="Bookman Old Style" pitchFamily="18" charset="0"/>
              </a:rPr>
              <a:t>10</a:t>
            </a:r>
            <a:endParaRPr lang="cs-CZ" sz="2400" dirty="0">
              <a:solidFill>
                <a:prstClr val="white"/>
              </a:solidFill>
              <a:latin typeface="Bookman Old Style" pitchFamily="18" charset="0"/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8143900" y="1785926"/>
            <a:ext cx="375424" cy="461665"/>
          </a:xfrm>
          <a:prstGeom prst="rect">
            <a:avLst/>
          </a:prstGeom>
          <a:solidFill>
            <a:srgbClr val="E7E200"/>
          </a:solidFill>
          <a:ln>
            <a:solidFill>
              <a:srgbClr val="FFFF61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cs-CZ" sz="2400" dirty="0" smtClean="0">
                <a:solidFill>
                  <a:prstClr val="white"/>
                </a:solidFill>
                <a:latin typeface="Bookman Old Style" pitchFamily="18" charset="0"/>
              </a:rPr>
              <a:t>2</a:t>
            </a:r>
            <a:endParaRPr lang="cs-CZ" sz="2400" dirty="0">
              <a:solidFill>
                <a:prstClr val="white"/>
              </a:solidFill>
              <a:latin typeface="Bookman Old Style" pitchFamily="18" charset="0"/>
            </a:endParaRPr>
          </a:p>
        </p:txBody>
      </p:sp>
      <p:sp>
        <p:nvSpPr>
          <p:cNvPr id="10" name="Obdélník 9"/>
          <p:cNvSpPr/>
          <p:nvPr/>
        </p:nvSpPr>
        <p:spPr>
          <a:xfrm>
            <a:off x="8143900" y="3571876"/>
            <a:ext cx="375424" cy="461665"/>
          </a:xfrm>
          <a:prstGeom prst="rect">
            <a:avLst/>
          </a:prstGeom>
          <a:solidFill>
            <a:srgbClr val="E7E200"/>
          </a:solidFill>
          <a:ln>
            <a:solidFill>
              <a:srgbClr val="FFFF61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cs-CZ" sz="2400" dirty="0" smtClean="0">
                <a:solidFill>
                  <a:prstClr val="white"/>
                </a:solidFill>
                <a:latin typeface="Bookman Old Style" pitchFamily="18" charset="0"/>
              </a:rPr>
              <a:t>7</a:t>
            </a:r>
            <a:endParaRPr lang="cs-CZ" sz="2400" dirty="0">
              <a:solidFill>
                <a:prstClr val="white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 tmFilter="0,0; .5, 1; 1, 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 tmFilter="0,0; .5, 1; 1, 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 tmFilter="0,0; .5, 1; 1, 1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 tmFilter="0,0; .5, 1; 1, 1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89 -0.0118 L -0.66337 -0.36875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9" y="-1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00"/>
                            </p:stCondLst>
                            <p:childTnLst>
                              <p:par>
                                <p:cTn id="71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0" presetClass="path" presetSubtype="0" accel="50000" decel="5000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47 0.02038 L -0.60278 -0.36805 " pathEditMode="relative" rAng="0" ptsTypes="AA">
                                      <p:cBhvr>
                                        <p:cTn id="9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3" y="-1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000"/>
                            </p:stCondLst>
                            <p:childTnLst>
                              <p:par>
                                <p:cTn id="92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733 -0.00324 L -0.5691 0.05973 " pathEditMode="relative" rAng="0" ptsTypes="AA">
                                      <p:cBhvr>
                                        <p:cTn id="1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3" y="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13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53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0" presetClass="path" presetSubtype="0" accel="50000" decel="5000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73 -0.01296 L -0.52188 0.06042 " pathEditMode="relative" rAng="0" ptsTypes="AA">
                                      <p:cBhvr>
                                        <p:cTn id="13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4" y="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2000"/>
                            </p:stCondLst>
                            <p:childTnLst>
                              <p:par>
                                <p:cTn id="134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53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53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0" presetClass="path" presetSubtype="0" accel="50000" decel="5000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014 0.00023 L -0.54774 -0.19931 " pathEditMode="relative" rAng="0" ptsTypes="AA">
                                      <p:cBhvr>
                                        <p:cTn id="15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4" y="-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5" presetID="2" presetClass="exit" presetSubtype="4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53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0" presetClass="path" presetSubtype="0" accel="50000" decel="5000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60642 0.39884 " pathEditMode="relative" ptsTypes="AA">
                                      <p:cBhvr>
                                        <p:cTn id="17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62205 0.23101 " pathEditMode="relative" ptsTypes="AA">
                                      <p:cBhvr>
                                        <p:cTn id="17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5" grpId="2" animBg="1"/>
      <p:bldP spid="5" grpId="3" animBg="1"/>
      <p:bldP spid="6" grpId="0" animBg="1"/>
      <p:bldP spid="6" grpId="1" animBg="1"/>
      <p:bldP spid="7" grpId="0" animBg="1"/>
      <p:bldP spid="7" grpId="1" animBg="1"/>
      <p:bldP spid="7" grpId="2" animBg="1"/>
      <p:bldP spid="7" grpId="3" animBg="1"/>
      <p:bldP spid="8" grpId="0" animBg="1"/>
      <p:bldP spid="8" grpId="1" animBg="1"/>
      <p:bldP spid="8" grpId="2" animBg="1"/>
      <p:bldP spid="8" grpId="3" animBg="1"/>
      <p:bldP spid="9" grpId="0" animBg="1"/>
      <p:bldP spid="9" grpId="1" animBg="1"/>
      <p:bldP spid="9" grpId="2" animBg="1"/>
      <p:bldP spid="9" grpId="3" animBg="1"/>
      <p:bldP spid="9" grpId="4" animBg="1"/>
      <p:bldP spid="9" grpId="5" animBg="1"/>
      <p:bldP spid="10" grpId="0" animBg="1"/>
      <p:bldP spid="10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5840435"/>
          </a:xfr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>
              <a:buNone/>
            </a:pPr>
            <a:r>
              <a:rPr lang="cs-CZ" b="1" dirty="0" smtClean="0">
                <a:solidFill>
                  <a:schemeClr val="bg1"/>
                </a:solidFill>
                <a:latin typeface="Bookman Old Style" pitchFamily="18" charset="0"/>
              </a:rPr>
              <a:t>Skvělé! Máš natrénováno.</a:t>
            </a:r>
          </a:p>
          <a:p>
            <a:pPr>
              <a:buNone/>
            </a:pPr>
            <a:r>
              <a:rPr lang="cs-CZ" b="1" dirty="0" smtClean="0">
                <a:solidFill>
                  <a:schemeClr val="bg1"/>
                </a:solidFill>
                <a:latin typeface="Bookman Old Style" pitchFamily="18" charset="0"/>
              </a:rPr>
              <a:t>Otevři si školní sešit.</a:t>
            </a:r>
          </a:p>
          <a:p>
            <a:pPr>
              <a:buNone/>
            </a:pPr>
            <a:r>
              <a:rPr lang="cs-CZ" b="1" dirty="0" smtClean="0">
                <a:solidFill>
                  <a:schemeClr val="bg1"/>
                </a:solidFill>
                <a:latin typeface="Bookman Old Style" pitchFamily="18" charset="0"/>
              </a:rPr>
              <a:t>Napiš dnešní datum, podtrhni.</a:t>
            </a:r>
          </a:p>
          <a:p>
            <a:pPr>
              <a:buNone/>
            </a:pPr>
            <a:r>
              <a:rPr lang="cs-CZ" b="1" dirty="0" smtClean="0">
                <a:solidFill>
                  <a:schemeClr val="bg1"/>
                </a:solidFill>
                <a:latin typeface="Bookman Old Style" pitchFamily="18" charset="0"/>
              </a:rPr>
              <a:t>Na nový řádek – 49/7.</a:t>
            </a:r>
          </a:p>
          <a:p>
            <a:pPr>
              <a:buNone/>
            </a:pPr>
            <a:r>
              <a:rPr lang="cs-CZ" b="1" dirty="0" smtClean="0">
                <a:solidFill>
                  <a:schemeClr val="bg1"/>
                </a:solidFill>
                <a:latin typeface="Bookman Old Style" pitchFamily="18" charset="0"/>
              </a:rPr>
              <a:t>Na další řádek můžeš začít počítat. </a:t>
            </a:r>
          </a:p>
          <a:p>
            <a:pPr>
              <a:buNone/>
            </a:pPr>
            <a:endParaRPr lang="cs-CZ" sz="2400" b="1" dirty="0" smtClean="0">
              <a:solidFill>
                <a:schemeClr val="bg1"/>
              </a:solidFill>
              <a:latin typeface="Bookman Old Style" pitchFamily="18" charset="0"/>
            </a:endParaRPr>
          </a:p>
          <a:p>
            <a:pPr>
              <a:buNone/>
            </a:pPr>
            <a:endParaRPr lang="cs-CZ" sz="2400" b="1" dirty="0" smtClean="0">
              <a:solidFill>
                <a:schemeClr val="bg1"/>
              </a:solidFill>
              <a:latin typeface="Bookman Old Style" pitchFamily="18" charset="0"/>
            </a:endParaRPr>
          </a:p>
          <a:p>
            <a:pPr>
              <a:buNone/>
            </a:pPr>
            <a:r>
              <a:rPr lang="cs-CZ" sz="2400" b="1" dirty="0" smtClean="0">
                <a:solidFill>
                  <a:schemeClr val="bg1"/>
                </a:solidFill>
                <a:latin typeface="Bookman Old Style" pitchFamily="18" charset="0"/>
              </a:rPr>
              <a:t>*Tabulku nepiš! </a:t>
            </a:r>
          </a:p>
          <a:p>
            <a:pPr>
              <a:buNone/>
            </a:pPr>
            <a:r>
              <a:rPr lang="cs-CZ" sz="2400" b="1" dirty="0" smtClean="0">
                <a:solidFill>
                  <a:schemeClr val="bg1"/>
                </a:solidFill>
                <a:latin typeface="Bookman Old Style" pitchFamily="18" charset="0"/>
              </a:rPr>
              <a:t>Napiš vždy 200 cm = _____m</a:t>
            </a:r>
          </a:p>
          <a:p>
            <a:pPr>
              <a:buNone/>
            </a:pPr>
            <a:endParaRPr lang="cs-CZ" b="1" dirty="0" smtClean="0">
              <a:solidFill>
                <a:schemeClr val="bg1"/>
              </a:solidFill>
              <a:latin typeface="Bookman Old Style" pitchFamily="18" charset="0"/>
            </a:endParaRPr>
          </a:p>
        </p:txBody>
      </p:sp>
      <p:pic>
        <p:nvPicPr>
          <p:cNvPr id="1026" name="Picture 2" descr="Victory Hand | Emoji Stickers | Emoji mão, Emoji, Imagens de emoj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72198" y="285728"/>
            <a:ext cx="354350" cy="528605"/>
          </a:xfrm>
          <a:prstGeom prst="rect">
            <a:avLst/>
          </a:prstGeom>
          <a:noFill/>
        </p:spPr>
      </p:pic>
      <p:pic>
        <p:nvPicPr>
          <p:cNvPr id="5" name="Picture 2" descr="Victory Hand | Emoji Stickers | Emoji mão, Emoji, Imagens de emoj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504" y="857232"/>
            <a:ext cx="354350" cy="528605"/>
          </a:xfrm>
          <a:prstGeom prst="rect">
            <a:avLst/>
          </a:prstGeom>
          <a:noFill/>
        </p:spPr>
      </p:pic>
      <p:pic>
        <p:nvPicPr>
          <p:cNvPr id="6" name="Picture 2" descr="Victory Hand | Emoji Stickers | Emoji mão, Emoji, Imagens de emoj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0892" y="1428736"/>
            <a:ext cx="354350" cy="528605"/>
          </a:xfrm>
          <a:prstGeom prst="rect">
            <a:avLst/>
          </a:prstGeom>
          <a:noFill/>
        </p:spPr>
      </p:pic>
      <p:pic>
        <p:nvPicPr>
          <p:cNvPr id="7" name="Picture 2" descr="Victory Hand | Emoji Stickers | Emoji mão, Emoji, Imagens de emoj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86380" y="2000240"/>
            <a:ext cx="354350" cy="528605"/>
          </a:xfrm>
          <a:prstGeom prst="rect">
            <a:avLst/>
          </a:prstGeom>
          <a:noFill/>
        </p:spPr>
      </p:pic>
      <p:pic>
        <p:nvPicPr>
          <p:cNvPr id="8" name="Picture 2" descr="Victory Hand | Emoji Stickers | Emoji mão, Emoji, Imagens de emoj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01024" y="2571744"/>
            <a:ext cx="354350" cy="5286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 tmFilter="0,0; .5, 1; 1, 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 tmFilter="0,0; .5, 1; 1, 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 tmFilter="0,0; .5, 1; 1, 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 tmFilter="0,0; .5, 1; 1, 1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 tmFilter="0,0; .5, 1; 1, 1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3100" b="1" dirty="0" smtClean="0">
                <a:latin typeface="Bookman Old Style" pitchFamily="18" charset="0"/>
              </a:rPr>
              <a:t>Zaokrouhlování </a:t>
            </a:r>
            <a:br>
              <a:rPr lang="cs-CZ" sz="3100" b="1" dirty="0" smtClean="0">
                <a:latin typeface="Bookman Old Style" pitchFamily="18" charset="0"/>
              </a:rPr>
            </a:br>
            <a:r>
              <a:rPr lang="cs-CZ" sz="3100" b="1" dirty="0" smtClean="0">
                <a:latin typeface="Bookman Old Style" pitchFamily="18" charset="0"/>
              </a:rPr>
              <a:t>trojciferných čísel</a:t>
            </a:r>
            <a:r>
              <a:rPr lang="cs-CZ" b="1" dirty="0" smtClean="0">
                <a:latin typeface="Bookman Old Style" pitchFamily="18" charset="0"/>
              </a:rPr>
              <a:t/>
            </a:r>
            <a:br>
              <a:rPr lang="cs-CZ" b="1" dirty="0" smtClean="0">
                <a:latin typeface="Bookman Old Style" pitchFamily="18" charset="0"/>
              </a:rPr>
            </a:br>
            <a:r>
              <a:rPr lang="cs-CZ" sz="1800" b="1" dirty="0" smtClean="0">
                <a:latin typeface="Bookman Old Style" pitchFamily="18" charset="0"/>
              </a:rPr>
              <a:t>Zopakuj si postup.</a:t>
            </a:r>
            <a:endParaRPr lang="cs-CZ" sz="2200" b="1" dirty="0">
              <a:latin typeface="Bookman Old Style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/>
          <a:p>
            <a:pPr>
              <a:buNone/>
            </a:pPr>
            <a:endParaRPr lang="cs-CZ" dirty="0" smtClean="0">
              <a:solidFill>
                <a:schemeClr val="bg1"/>
              </a:solidFill>
              <a:latin typeface="Bookman Old Style" pitchFamily="18" charset="0"/>
            </a:endParaRPr>
          </a:p>
          <a:p>
            <a:pPr>
              <a:buNone/>
            </a:pPr>
            <a:endParaRPr lang="cs-CZ" dirty="0" smtClean="0">
              <a:solidFill>
                <a:schemeClr val="bg1"/>
              </a:solidFill>
              <a:latin typeface="Bookman Old Style" pitchFamily="18" charset="0"/>
            </a:endParaRPr>
          </a:p>
          <a:p>
            <a:pPr>
              <a:buNone/>
            </a:pPr>
            <a:endParaRPr lang="cs-CZ" dirty="0" smtClean="0">
              <a:solidFill>
                <a:schemeClr val="bg1"/>
              </a:solidFill>
              <a:latin typeface="Bookman Old Style" pitchFamily="18" charset="0"/>
            </a:endParaRPr>
          </a:p>
          <a:p>
            <a:pPr>
              <a:buNone/>
            </a:pPr>
            <a:r>
              <a:rPr lang="cs-CZ" dirty="0" smtClean="0">
                <a:solidFill>
                  <a:schemeClr val="bg1"/>
                </a:solidFill>
                <a:latin typeface="Bookman Old Style" pitchFamily="18" charset="0"/>
              </a:rPr>
              <a:t>Čísla _ - _ zaokrouhlujeme dolů.</a:t>
            </a:r>
          </a:p>
          <a:p>
            <a:pPr>
              <a:buNone/>
            </a:pPr>
            <a:r>
              <a:rPr lang="cs-CZ" dirty="0" smtClean="0">
                <a:solidFill>
                  <a:schemeClr val="bg1"/>
                </a:solidFill>
                <a:latin typeface="Bookman Old Style" pitchFamily="18" charset="0"/>
              </a:rPr>
              <a:t>Čísla _ - _ zaokrouhlujeme nahoru.</a:t>
            </a:r>
          </a:p>
          <a:p>
            <a:pPr>
              <a:buNone/>
            </a:pPr>
            <a:endParaRPr lang="cs-CZ" dirty="0" smtClean="0">
              <a:solidFill>
                <a:schemeClr val="bg1"/>
              </a:solidFill>
              <a:latin typeface="Bookman Old Style" pitchFamily="18" charset="0"/>
            </a:endParaRPr>
          </a:p>
          <a:p>
            <a:pPr>
              <a:buNone/>
            </a:pPr>
            <a:endParaRPr lang="cs-CZ" dirty="0" smtClean="0">
              <a:solidFill>
                <a:schemeClr val="bg1"/>
              </a:solidFill>
              <a:latin typeface="Bookman Old Style" pitchFamily="18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71736" y="2071678"/>
            <a:ext cx="379095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ovéPole 6"/>
          <p:cNvSpPr txBox="1"/>
          <p:nvPr/>
        </p:nvSpPr>
        <p:spPr>
          <a:xfrm>
            <a:off x="2500298" y="2643182"/>
            <a:ext cx="4219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dirty="0" smtClean="0">
                <a:solidFill>
                  <a:schemeClr val="bg1"/>
                </a:solidFill>
                <a:latin typeface="Bookman Old Style" pitchFamily="18" charset="0"/>
              </a:rPr>
              <a:t>0</a:t>
            </a:r>
            <a:endParaRPr lang="cs-CZ" sz="2800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3929058" y="2643182"/>
            <a:ext cx="42191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cs-CZ" sz="2800" b="1" dirty="0" smtClean="0">
                <a:solidFill>
                  <a:prstClr val="white"/>
                </a:solidFill>
                <a:latin typeface="Bookman Old Style" pitchFamily="18" charset="0"/>
              </a:rPr>
              <a:t>4</a:t>
            </a:r>
            <a:endParaRPr lang="cs-CZ" sz="2800" b="1" dirty="0">
              <a:solidFill>
                <a:prstClr val="white"/>
              </a:solidFill>
              <a:latin typeface="Bookman Old Style" pitchFamily="18" charset="0"/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4286248" y="2643182"/>
            <a:ext cx="42191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cs-CZ" sz="2800" b="1" dirty="0" smtClean="0">
                <a:solidFill>
                  <a:prstClr val="white"/>
                </a:solidFill>
                <a:latin typeface="Bookman Old Style" pitchFamily="18" charset="0"/>
              </a:rPr>
              <a:t>5</a:t>
            </a:r>
            <a:endParaRPr lang="cs-CZ" sz="2800" b="1" dirty="0">
              <a:solidFill>
                <a:prstClr val="white"/>
              </a:solidFill>
              <a:latin typeface="Bookman Old Style" pitchFamily="18" charset="0"/>
            </a:endParaRPr>
          </a:p>
        </p:txBody>
      </p:sp>
      <p:sp>
        <p:nvSpPr>
          <p:cNvPr id="10" name="Obdélník 9"/>
          <p:cNvSpPr/>
          <p:nvPr/>
        </p:nvSpPr>
        <p:spPr>
          <a:xfrm>
            <a:off x="5715008" y="2643182"/>
            <a:ext cx="42191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cs-CZ" sz="2800" b="1" dirty="0" smtClean="0">
                <a:solidFill>
                  <a:prstClr val="white"/>
                </a:solidFill>
                <a:latin typeface="Bookman Old Style" pitchFamily="18" charset="0"/>
              </a:rPr>
              <a:t>9</a:t>
            </a:r>
            <a:endParaRPr lang="cs-CZ" sz="2800" b="1" dirty="0">
              <a:solidFill>
                <a:prstClr val="white"/>
              </a:solidFill>
              <a:latin typeface="Bookman Old Style" pitchFamily="18" charset="0"/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2857488" y="2643182"/>
            <a:ext cx="42191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cs-CZ" sz="2800" b="1" dirty="0" smtClean="0">
                <a:solidFill>
                  <a:prstClr val="white"/>
                </a:solidFill>
                <a:latin typeface="Bookman Old Style" pitchFamily="18" charset="0"/>
              </a:rPr>
              <a:t>1</a:t>
            </a:r>
            <a:endParaRPr lang="cs-CZ" sz="2800" b="1" dirty="0">
              <a:solidFill>
                <a:prstClr val="white"/>
              </a:solidFill>
              <a:latin typeface="Bookman Old Style" pitchFamily="18" charset="0"/>
            </a:endParaRPr>
          </a:p>
        </p:txBody>
      </p:sp>
      <p:sp>
        <p:nvSpPr>
          <p:cNvPr id="12" name="Obdélník 11"/>
          <p:cNvSpPr/>
          <p:nvPr/>
        </p:nvSpPr>
        <p:spPr>
          <a:xfrm>
            <a:off x="3214678" y="2643182"/>
            <a:ext cx="4074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cs-CZ" sz="2800" dirty="0" smtClean="0">
                <a:solidFill>
                  <a:prstClr val="white"/>
                </a:solidFill>
                <a:latin typeface="Bookman Old Style" pitchFamily="18" charset="0"/>
              </a:rPr>
              <a:t>2</a:t>
            </a:r>
            <a:endParaRPr lang="cs-CZ" sz="2800" dirty="0">
              <a:solidFill>
                <a:prstClr val="white"/>
              </a:solidFill>
              <a:latin typeface="Bookman Old Style" pitchFamily="18" charset="0"/>
            </a:endParaRPr>
          </a:p>
        </p:txBody>
      </p:sp>
      <p:sp>
        <p:nvSpPr>
          <p:cNvPr id="13" name="Obdélník 12"/>
          <p:cNvSpPr/>
          <p:nvPr/>
        </p:nvSpPr>
        <p:spPr>
          <a:xfrm>
            <a:off x="3571868" y="2643182"/>
            <a:ext cx="4074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cs-CZ" sz="2800" dirty="0" smtClean="0">
                <a:solidFill>
                  <a:prstClr val="white"/>
                </a:solidFill>
                <a:latin typeface="Bookman Old Style" pitchFamily="18" charset="0"/>
              </a:rPr>
              <a:t>3</a:t>
            </a:r>
            <a:endParaRPr lang="cs-CZ" sz="2800" dirty="0">
              <a:solidFill>
                <a:prstClr val="white"/>
              </a:solidFill>
              <a:latin typeface="Bookman Old Style" pitchFamily="18" charset="0"/>
            </a:endParaRPr>
          </a:p>
        </p:txBody>
      </p:sp>
      <p:sp>
        <p:nvSpPr>
          <p:cNvPr id="14" name="Obdélník 13"/>
          <p:cNvSpPr/>
          <p:nvPr/>
        </p:nvSpPr>
        <p:spPr>
          <a:xfrm>
            <a:off x="4643438" y="2643182"/>
            <a:ext cx="4074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cs-CZ" sz="2800" dirty="0" smtClean="0">
                <a:solidFill>
                  <a:prstClr val="white"/>
                </a:solidFill>
                <a:latin typeface="Bookman Old Style" pitchFamily="18" charset="0"/>
              </a:rPr>
              <a:t>6</a:t>
            </a:r>
            <a:endParaRPr lang="cs-CZ" sz="2800" dirty="0">
              <a:solidFill>
                <a:prstClr val="white"/>
              </a:solidFill>
              <a:latin typeface="Bookman Old Style" pitchFamily="18" charset="0"/>
            </a:endParaRPr>
          </a:p>
        </p:txBody>
      </p:sp>
      <p:sp>
        <p:nvSpPr>
          <p:cNvPr id="15" name="Obdélník 14"/>
          <p:cNvSpPr/>
          <p:nvPr/>
        </p:nvSpPr>
        <p:spPr>
          <a:xfrm>
            <a:off x="5000628" y="2643182"/>
            <a:ext cx="4074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cs-CZ" sz="2800" dirty="0" smtClean="0">
                <a:solidFill>
                  <a:prstClr val="white"/>
                </a:solidFill>
                <a:latin typeface="Bookman Old Style" pitchFamily="18" charset="0"/>
              </a:rPr>
              <a:t>7</a:t>
            </a:r>
            <a:endParaRPr lang="cs-CZ" sz="2800" dirty="0">
              <a:solidFill>
                <a:prstClr val="white"/>
              </a:solidFill>
              <a:latin typeface="Bookman Old Style" pitchFamily="18" charset="0"/>
            </a:endParaRPr>
          </a:p>
        </p:txBody>
      </p:sp>
      <p:sp>
        <p:nvSpPr>
          <p:cNvPr id="16" name="Obdélník 15"/>
          <p:cNvSpPr/>
          <p:nvPr/>
        </p:nvSpPr>
        <p:spPr>
          <a:xfrm>
            <a:off x="5357818" y="2643182"/>
            <a:ext cx="4074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cs-CZ" sz="2800" dirty="0" smtClean="0">
                <a:solidFill>
                  <a:prstClr val="white"/>
                </a:solidFill>
                <a:latin typeface="Bookman Old Style" pitchFamily="18" charset="0"/>
              </a:rPr>
              <a:t>8</a:t>
            </a:r>
            <a:endParaRPr lang="cs-CZ" sz="2800" dirty="0">
              <a:solidFill>
                <a:prstClr val="white"/>
              </a:solidFill>
              <a:latin typeface="Bookman Old Style" pitchFamily="18" charset="0"/>
            </a:endParaRPr>
          </a:p>
        </p:txBody>
      </p:sp>
      <p:sp>
        <p:nvSpPr>
          <p:cNvPr id="17" name="Obdélník 16"/>
          <p:cNvSpPr/>
          <p:nvPr/>
        </p:nvSpPr>
        <p:spPr>
          <a:xfrm>
            <a:off x="1571604" y="3357562"/>
            <a:ext cx="42191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cs-CZ" sz="2800" b="1" dirty="0" smtClean="0">
                <a:solidFill>
                  <a:prstClr val="white"/>
                </a:solidFill>
                <a:latin typeface="Bookman Old Style" pitchFamily="18" charset="0"/>
              </a:rPr>
              <a:t>1</a:t>
            </a:r>
            <a:endParaRPr lang="cs-CZ" sz="2800" b="1" dirty="0">
              <a:solidFill>
                <a:prstClr val="white"/>
              </a:solidFill>
              <a:latin typeface="Bookman Old Style" pitchFamily="18" charset="0"/>
            </a:endParaRPr>
          </a:p>
        </p:txBody>
      </p:sp>
      <p:sp>
        <p:nvSpPr>
          <p:cNvPr id="18" name="Obdélník 17"/>
          <p:cNvSpPr/>
          <p:nvPr/>
        </p:nvSpPr>
        <p:spPr>
          <a:xfrm>
            <a:off x="2143108" y="3357562"/>
            <a:ext cx="42191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cs-CZ" sz="2800" b="1" dirty="0" smtClean="0">
                <a:solidFill>
                  <a:prstClr val="white"/>
                </a:solidFill>
                <a:latin typeface="Bookman Old Style" pitchFamily="18" charset="0"/>
              </a:rPr>
              <a:t>4</a:t>
            </a:r>
            <a:endParaRPr lang="cs-CZ" sz="2800" b="1" dirty="0">
              <a:solidFill>
                <a:prstClr val="white"/>
              </a:solidFill>
              <a:latin typeface="Bookman Old Style" pitchFamily="18" charset="0"/>
            </a:endParaRPr>
          </a:p>
        </p:txBody>
      </p:sp>
      <p:sp>
        <p:nvSpPr>
          <p:cNvPr id="19" name="Obdélník 18"/>
          <p:cNvSpPr/>
          <p:nvPr/>
        </p:nvSpPr>
        <p:spPr>
          <a:xfrm>
            <a:off x="1571604" y="3929066"/>
            <a:ext cx="42191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cs-CZ" sz="2800" b="1" dirty="0" smtClean="0">
                <a:solidFill>
                  <a:prstClr val="white"/>
                </a:solidFill>
                <a:latin typeface="Bookman Old Style" pitchFamily="18" charset="0"/>
              </a:rPr>
              <a:t>5</a:t>
            </a:r>
            <a:endParaRPr lang="cs-CZ" sz="2800" b="1" dirty="0">
              <a:solidFill>
                <a:prstClr val="white"/>
              </a:solidFill>
              <a:latin typeface="Bookman Old Style" pitchFamily="18" charset="0"/>
            </a:endParaRPr>
          </a:p>
        </p:txBody>
      </p:sp>
      <p:sp>
        <p:nvSpPr>
          <p:cNvPr id="20" name="Obdélník 19"/>
          <p:cNvSpPr/>
          <p:nvPr/>
        </p:nvSpPr>
        <p:spPr>
          <a:xfrm>
            <a:off x="2214546" y="3929066"/>
            <a:ext cx="42191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cs-CZ" sz="2800" b="1" dirty="0" smtClean="0">
                <a:solidFill>
                  <a:prstClr val="white"/>
                </a:solidFill>
                <a:latin typeface="Bookman Old Style" pitchFamily="18" charset="0"/>
              </a:rPr>
              <a:t>9</a:t>
            </a:r>
            <a:endParaRPr lang="cs-CZ" sz="2800" b="1" dirty="0">
              <a:solidFill>
                <a:prstClr val="white"/>
              </a:solidFill>
              <a:latin typeface="Bookman Old Style" pitchFamily="18" charset="0"/>
            </a:endParaRPr>
          </a:p>
        </p:txBody>
      </p:sp>
      <p:sp>
        <p:nvSpPr>
          <p:cNvPr id="21" name="TextovéPole 20"/>
          <p:cNvSpPr txBox="1"/>
          <p:nvPr/>
        </p:nvSpPr>
        <p:spPr>
          <a:xfrm>
            <a:off x="714348" y="2571744"/>
            <a:ext cx="7651455" cy="1446550"/>
          </a:xfrm>
          <a:prstGeom prst="rect">
            <a:avLst/>
          </a:prstGeom>
          <a:solidFill>
            <a:srgbClr val="660066"/>
          </a:solidFill>
          <a:ln>
            <a:solidFill>
              <a:srgbClr val="FFA7FF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cs-CZ" sz="4400" b="1" dirty="0" smtClean="0">
                <a:solidFill>
                  <a:schemeClr val="bg1"/>
                </a:solidFill>
                <a:latin typeface="Bookman Old Style" pitchFamily="18" charset="0"/>
              </a:rPr>
              <a:t>Zkus prstem nakreslit</a:t>
            </a:r>
          </a:p>
          <a:p>
            <a:pPr algn="ctr"/>
            <a:r>
              <a:rPr lang="cs-CZ" sz="4400" b="1" dirty="0" smtClean="0">
                <a:solidFill>
                  <a:schemeClr val="bg1"/>
                </a:solidFill>
                <a:latin typeface="Bookman Old Style" pitchFamily="18" charset="0"/>
              </a:rPr>
              <a:t>znak pro zaokrouhlování.</a:t>
            </a:r>
            <a:endParaRPr lang="cs-CZ" sz="4400" b="1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sp>
        <p:nvSpPr>
          <p:cNvPr id="22" name="TextovéPole 21"/>
          <p:cNvSpPr txBox="1"/>
          <p:nvPr/>
        </p:nvSpPr>
        <p:spPr>
          <a:xfrm>
            <a:off x="3428992" y="2000240"/>
            <a:ext cx="1774845" cy="2646878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none" rtlCol="0">
            <a:spAutoFit/>
          </a:bodyPr>
          <a:lstStyle/>
          <a:p>
            <a:r>
              <a:rPr lang="cs-CZ" sz="16600" dirty="0" smtClean="0">
                <a:solidFill>
                  <a:schemeClr val="bg1"/>
                </a:solidFill>
              </a:rPr>
              <a:t>≐</a:t>
            </a:r>
            <a:endParaRPr lang="cs-CZ" sz="16600" dirty="0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00232" y="928670"/>
            <a:ext cx="4824426" cy="46210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 tmFilter="0,0; .5, 1; 1, 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8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2000"/>
                            </p:stCondLst>
                            <p:childTnLst>
                              <p:par>
                                <p:cTn id="131" presetID="3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1600" accel="100000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600" accel="100000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400" decel="100000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400" decel="100000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600" accel="100000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600" accel="100000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 animBg="1"/>
      <p:bldP spid="21" grpId="1" animBg="1"/>
      <p:bldP spid="22" grpId="0" animBg="1"/>
      <p:bldP spid="22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3100" b="1" dirty="0" smtClean="0">
                <a:latin typeface="Bookman Old Style" pitchFamily="18" charset="0"/>
              </a:rPr>
              <a:t>Zaokrouhlování </a:t>
            </a:r>
            <a:br>
              <a:rPr lang="cs-CZ" sz="3100" b="1" dirty="0" smtClean="0">
                <a:latin typeface="Bookman Old Style" pitchFamily="18" charset="0"/>
              </a:rPr>
            </a:br>
            <a:r>
              <a:rPr lang="cs-CZ" sz="3100" b="1" dirty="0" smtClean="0">
                <a:latin typeface="Bookman Old Style" pitchFamily="18" charset="0"/>
              </a:rPr>
              <a:t>trojciferných čísel</a:t>
            </a:r>
            <a:br>
              <a:rPr lang="cs-CZ" sz="3100" b="1" dirty="0" smtClean="0">
                <a:latin typeface="Bookman Old Style" pitchFamily="18" charset="0"/>
              </a:rPr>
            </a:br>
            <a:r>
              <a:rPr lang="cs-CZ" sz="1800" b="1" dirty="0" smtClean="0">
                <a:latin typeface="Bookman Old Style" pitchFamily="18" charset="0"/>
              </a:rPr>
              <a:t>Zopakuj si postup.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/>
          <a:p>
            <a:pPr>
              <a:buNone/>
            </a:pPr>
            <a:r>
              <a:rPr lang="cs-CZ" dirty="0" smtClean="0">
                <a:solidFill>
                  <a:schemeClr val="bg1"/>
                </a:solidFill>
                <a:latin typeface="Bookman Old Style" pitchFamily="18" charset="0"/>
              </a:rPr>
              <a:t>Při zaokrouhlování na 10 se díváme na </a:t>
            </a:r>
          </a:p>
          <a:p>
            <a:pPr>
              <a:buNone/>
            </a:pPr>
            <a:r>
              <a:rPr lang="cs-CZ" dirty="0" smtClean="0">
                <a:solidFill>
                  <a:schemeClr val="bg1"/>
                </a:solidFill>
                <a:latin typeface="Bookman Old Style" pitchFamily="18" charset="0"/>
              </a:rPr>
              <a:t>číslo na místě jednotek.</a:t>
            </a:r>
          </a:p>
          <a:p>
            <a:pPr>
              <a:buNone/>
            </a:pPr>
            <a:r>
              <a:rPr lang="cs-CZ" sz="1600" dirty="0" smtClean="0">
                <a:solidFill>
                  <a:schemeClr val="bg1"/>
                </a:solidFill>
                <a:latin typeface="Bookman Old Style" pitchFamily="18" charset="0"/>
              </a:rPr>
              <a:t>*Pozn.: Jestliže zaokrouhlujeme na desítky, ve výsledku se vždy objeví např. 10,</a:t>
            </a:r>
          </a:p>
          <a:p>
            <a:pPr>
              <a:buNone/>
            </a:pPr>
            <a:r>
              <a:rPr lang="cs-CZ" sz="1600" dirty="0" smtClean="0">
                <a:solidFill>
                  <a:schemeClr val="bg1"/>
                </a:solidFill>
                <a:latin typeface="Bookman Old Style" pitchFamily="18" charset="0"/>
              </a:rPr>
              <a:t>20, 430, 870 atd.</a:t>
            </a:r>
          </a:p>
          <a:p>
            <a:pPr>
              <a:buNone/>
            </a:pPr>
            <a:endParaRPr lang="cs-CZ" dirty="0" smtClean="0">
              <a:solidFill>
                <a:schemeClr val="bg1"/>
              </a:solidFill>
              <a:latin typeface="Bookman Old Style" pitchFamily="18" charset="0"/>
            </a:endParaRPr>
          </a:p>
          <a:p>
            <a:pPr>
              <a:buNone/>
            </a:pPr>
            <a:r>
              <a:rPr lang="cs-CZ" dirty="0" smtClean="0">
                <a:solidFill>
                  <a:schemeClr val="bg1"/>
                </a:solidFill>
                <a:latin typeface="Bookman Old Style" pitchFamily="18" charset="0"/>
              </a:rPr>
              <a:t>Při zaokrouhlování na 100 se díváme na </a:t>
            </a:r>
          </a:p>
          <a:p>
            <a:pPr>
              <a:buNone/>
            </a:pPr>
            <a:r>
              <a:rPr lang="cs-CZ" dirty="0" smtClean="0">
                <a:solidFill>
                  <a:schemeClr val="bg1"/>
                </a:solidFill>
                <a:latin typeface="Bookman Old Style" pitchFamily="18" charset="0"/>
              </a:rPr>
              <a:t>číslo na místě desítek. </a:t>
            </a:r>
          </a:p>
          <a:p>
            <a:pPr>
              <a:buNone/>
            </a:pPr>
            <a:r>
              <a:rPr lang="cs-CZ" sz="1600" dirty="0" smtClean="0">
                <a:solidFill>
                  <a:schemeClr val="bg1"/>
                </a:solidFill>
                <a:latin typeface="Bookman Old Style" pitchFamily="18" charset="0"/>
              </a:rPr>
              <a:t>*Pozn.: Jestliže zaokrouhlujeme na stovky, ve výsledku se vždy objeví např. 100,</a:t>
            </a:r>
          </a:p>
          <a:p>
            <a:pPr>
              <a:buNone/>
            </a:pPr>
            <a:r>
              <a:rPr lang="cs-CZ" sz="1600" dirty="0" smtClean="0">
                <a:solidFill>
                  <a:schemeClr val="bg1"/>
                </a:solidFill>
                <a:latin typeface="Bookman Old Style" pitchFamily="18" charset="0"/>
              </a:rPr>
              <a:t>400, 5 600 atd. </a:t>
            </a:r>
          </a:p>
          <a:p>
            <a:pPr>
              <a:buNone/>
            </a:pP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 tmFilter="0,0; .5, 1; 1, 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 tmFilter="0,0; .5, 1; 1, 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 tmFilter="0,0; .5, 1; 1, 1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 tmFilter="0,0; .5, 1; 1, 1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 tmFilter="0,0; .5, 1; 1, 1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 tmFilter="0,0; .5, 1; 1, 1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3100" b="1" dirty="0" smtClean="0">
                <a:latin typeface="Bookman Old Style" pitchFamily="18" charset="0"/>
              </a:rPr>
              <a:t>Zaokrouhlování </a:t>
            </a:r>
            <a:br>
              <a:rPr lang="cs-CZ" sz="3100" b="1" dirty="0" smtClean="0">
                <a:latin typeface="Bookman Old Style" pitchFamily="18" charset="0"/>
              </a:rPr>
            </a:br>
            <a:r>
              <a:rPr lang="cs-CZ" sz="3100" b="1" dirty="0" smtClean="0">
                <a:latin typeface="Bookman Old Style" pitchFamily="18" charset="0"/>
              </a:rPr>
              <a:t>trojciferných čísel</a:t>
            </a:r>
            <a:r>
              <a:rPr lang="cs-CZ" b="1" dirty="0" smtClean="0">
                <a:latin typeface="Bookman Old Style" pitchFamily="18" charset="0"/>
              </a:rPr>
              <a:t/>
            </a:r>
            <a:br>
              <a:rPr lang="cs-CZ" b="1" dirty="0" smtClean="0">
                <a:latin typeface="Bookman Old Style" pitchFamily="18" charset="0"/>
              </a:rPr>
            </a:br>
            <a:r>
              <a:rPr lang="cs-CZ" sz="1800" b="1" dirty="0" smtClean="0">
                <a:latin typeface="Bookman Old Style" pitchFamily="18" charset="0"/>
              </a:rPr>
              <a:t>Vypočítej.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/>
          <a:p>
            <a:pPr>
              <a:buNone/>
            </a:pPr>
            <a:r>
              <a:rPr lang="cs-CZ" dirty="0" smtClean="0">
                <a:solidFill>
                  <a:schemeClr val="bg1"/>
                </a:solidFill>
                <a:latin typeface="Bookman Old Style" pitchFamily="18" charset="0"/>
              </a:rPr>
              <a:t>		</a:t>
            </a:r>
            <a:r>
              <a:rPr lang="cs-CZ" u="sng" dirty="0" smtClean="0">
                <a:solidFill>
                  <a:schemeClr val="bg1"/>
                </a:solidFill>
                <a:latin typeface="Bookman Old Style" pitchFamily="18" charset="0"/>
              </a:rPr>
              <a:t>na 10</a:t>
            </a:r>
            <a:r>
              <a:rPr lang="cs-CZ" dirty="0" smtClean="0">
                <a:solidFill>
                  <a:schemeClr val="bg1"/>
                </a:solidFill>
                <a:latin typeface="Bookman Old Style" pitchFamily="18" charset="0"/>
              </a:rPr>
              <a:t>			</a:t>
            </a:r>
            <a:r>
              <a:rPr lang="cs-CZ" u="sng" dirty="0" smtClean="0">
                <a:solidFill>
                  <a:schemeClr val="bg1"/>
                </a:solidFill>
                <a:latin typeface="Bookman Old Style" pitchFamily="18" charset="0"/>
              </a:rPr>
              <a:t>na 100</a:t>
            </a:r>
          </a:p>
          <a:p>
            <a:pPr>
              <a:buNone/>
            </a:pPr>
            <a:r>
              <a:rPr lang="cs-CZ" dirty="0" smtClean="0">
                <a:solidFill>
                  <a:schemeClr val="bg1"/>
                </a:solidFill>
                <a:latin typeface="Bookman Old Style" pitchFamily="18" charset="0"/>
              </a:rPr>
              <a:t>23 </a:t>
            </a:r>
            <a:r>
              <a:rPr lang="cs-CZ" dirty="0" smtClean="0">
                <a:solidFill>
                  <a:schemeClr val="bg1"/>
                </a:solidFill>
              </a:rPr>
              <a:t>≐			</a:t>
            </a:r>
            <a:r>
              <a:rPr lang="cs-CZ" dirty="0" smtClean="0">
                <a:solidFill>
                  <a:schemeClr val="bg1"/>
                </a:solidFill>
                <a:latin typeface="Bookman Old Style" pitchFamily="18" charset="0"/>
              </a:rPr>
              <a:t>103 </a:t>
            </a:r>
            <a:r>
              <a:rPr lang="cs-CZ" dirty="0" smtClean="0">
                <a:solidFill>
                  <a:schemeClr val="bg1"/>
                </a:solidFill>
              </a:rPr>
              <a:t>≐</a:t>
            </a:r>
          </a:p>
          <a:p>
            <a:pPr>
              <a:buNone/>
            </a:pPr>
            <a:r>
              <a:rPr lang="cs-CZ" dirty="0" smtClean="0">
                <a:solidFill>
                  <a:schemeClr val="bg1"/>
                </a:solidFill>
                <a:latin typeface="Bookman Old Style" pitchFamily="18" charset="0"/>
              </a:rPr>
              <a:t>47 </a:t>
            </a:r>
            <a:r>
              <a:rPr lang="cs-CZ" dirty="0" smtClean="0">
                <a:solidFill>
                  <a:schemeClr val="bg1"/>
                </a:solidFill>
              </a:rPr>
              <a:t>≐			</a:t>
            </a:r>
            <a:r>
              <a:rPr lang="cs-CZ" dirty="0" smtClean="0">
                <a:solidFill>
                  <a:schemeClr val="bg1"/>
                </a:solidFill>
                <a:latin typeface="Bookman Old Style" pitchFamily="18" charset="0"/>
              </a:rPr>
              <a:t>669 </a:t>
            </a:r>
            <a:r>
              <a:rPr lang="cs-CZ" dirty="0" smtClean="0">
                <a:solidFill>
                  <a:schemeClr val="bg1"/>
                </a:solidFill>
              </a:rPr>
              <a:t>≐</a:t>
            </a:r>
          </a:p>
          <a:p>
            <a:pPr>
              <a:buNone/>
            </a:pPr>
            <a:r>
              <a:rPr lang="cs-CZ" dirty="0" smtClean="0">
                <a:solidFill>
                  <a:schemeClr val="bg1"/>
                </a:solidFill>
                <a:latin typeface="Bookman Old Style" pitchFamily="18" charset="0"/>
              </a:rPr>
              <a:t>125 </a:t>
            </a:r>
            <a:r>
              <a:rPr lang="cs-CZ" dirty="0" smtClean="0">
                <a:solidFill>
                  <a:schemeClr val="bg1"/>
                </a:solidFill>
              </a:rPr>
              <a:t>≐			</a:t>
            </a:r>
            <a:r>
              <a:rPr lang="cs-CZ" dirty="0" smtClean="0">
                <a:solidFill>
                  <a:schemeClr val="bg1"/>
                </a:solidFill>
                <a:latin typeface="Bookman Old Style" pitchFamily="18" charset="0"/>
              </a:rPr>
              <a:t>790 </a:t>
            </a:r>
            <a:r>
              <a:rPr lang="cs-CZ" dirty="0" smtClean="0">
                <a:solidFill>
                  <a:schemeClr val="bg1"/>
                </a:solidFill>
              </a:rPr>
              <a:t>≐</a:t>
            </a:r>
          </a:p>
          <a:p>
            <a:pPr>
              <a:buNone/>
            </a:pPr>
            <a:r>
              <a:rPr lang="cs-CZ" dirty="0" smtClean="0">
                <a:solidFill>
                  <a:schemeClr val="bg1"/>
                </a:solidFill>
                <a:latin typeface="Bookman Old Style" pitchFamily="18" charset="0"/>
              </a:rPr>
              <a:t>367 </a:t>
            </a:r>
            <a:r>
              <a:rPr lang="cs-CZ" dirty="0" smtClean="0">
                <a:solidFill>
                  <a:schemeClr val="bg1"/>
                </a:solidFill>
              </a:rPr>
              <a:t>≐			</a:t>
            </a:r>
            <a:r>
              <a:rPr lang="cs-CZ" dirty="0" smtClean="0">
                <a:solidFill>
                  <a:schemeClr val="bg1"/>
                </a:solidFill>
                <a:latin typeface="Bookman Old Style" pitchFamily="18" charset="0"/>
              </a:rPr>
              <a:t>910 </a:t>
            </a:r>
            <a:r>
              <a:rPr lang="cs-CZ" dirty="0" smtClean="0">
                <a:solidFill>
                  <a:schemeClr val="bg1"/>
                </a:solidFill>
              </a:rPr>
              <a:t>≐</a:t>
            </a:r>
          </a:p>
          <a:p>
            <a:pPr>
              <a:buNone/>
            </a:pPr>
            <a:r>
              <a:rPr lang="cs-CZ" dirty="0" smtClean="0">
                <a:solidFill>
                  <a:schemeClr val="bg1"/>
                </a:solidFill>
                <a:latin typeface="Bookman Old Style" pitchFamily="18" charset="0"/>
              </a:rPr>
              <a:t>149 </a:t>
            </a:r>
            <a:r>
              <a:rPr lang="cs-CZ" dirty="0" smtClean="0">
                <a:solidFill>
                  <a:schemeClr val="bg1"/>
                </a:solidFill>
              </a:rPr>
              <a:t>≐			</a:t>
            </a:r>
            <a:r>
              <a:rPr lang="cs-CZ" dirty="0" smtClean="0">
                <a:solidFill>
                  <a:schemeClr val="bg1"/>
                </a:solidFill>
                <a:latin typeface="Bookman Old Style" pitchFamily="18" charset="0"/>
              </a:rPr>
              <a:t>493 </a:t>
            </a:r>
            <a:r>
              <a:rPr lang="cs-CZ" dirty="0" smtClean="0">
                <a:solidFill>
                  <a:schemeClr val="bg1"/>
                </a:solidFill>
              </a:rPr>
              <a:t>≐</a:t>
            </a:r>
          </a:p>
          <a:p>
            <a:pPr>
              <a:buNone/>
            </a:pPr>
            <a:r>
              <a:rPr lang="cs-CZ" dirty="0" smtClean="0">
                <a:solidFill>
                  <a:schemeClr val="bg1"/>
                </a:solidFill>
                <a:latin typeface="Bookman Old Style" pitchFamily="18" charset="0"/>
              </a:rPr>
              <a:t>763 </a:t>
            </a:r>
            <a:r>
              <a:rPr lang="cs-CZ" dirty="0" smtClean="0">
                <a:solidFill>
                  <a:schemeClr val="bg1"/>
                </a:solidFill>
              </a:rPr>
              <a:t>≐			</a:t>
            </a:r>
            <a:r>
              <a:rPr lang="cs-CZ" dirty="0" smtClean="0">
                <a:solidFill>
                  <a:schemeClr val="bg1"/>
                </a:solidFill>
                <a:latin typeface="Bookman Old Style" pitchFamily="18" charset="0"/>
              </a:rPr>
              <a:t>509 </a:t>
            </a:r>
            <a:r>
              <a:rPr lang="cs-CZ" dirty="0" smtClean="0">
                <a:solidFill>
                  <a:schemeClr val="bg1"/>
                </a:solidFill>
              </a:rPr>
              <a:t>≐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1500166" y="2285992"/>
            <a:ext cx="591829" cy="461665"/>
          </a:xfrm>
          <a:prstGeom prst="rect">
            <a:avLst/>
          </a:prstGeom>
          <a:noFill/>
          <a:ln>
            <a:solidFill>
              <a:srgbClr val="660066"/>
            </a:solidFill>
          </a:ln>
        </p:spPr>
        <p:txBody>
          <a:bodyPr wrap="none" rtlCol="0">
            <a:spAutoFit/>
          </a:bodyPr>
          <a:lstStyle/>
          <a:p>
            <a:r>
              <a:rPr lang="cs-CZ" sz="2400" b="1" dirty="0" smtClean="0">
                <a:solidFill>
                  <a:schemeClr val="bg1"/>
                </a:solidFill>
                <a:latin typeface="Bookman Old Style" pitchFamily="18" charset="0"/>
              </a:rPr>
              <a:t>20</a:t>
            </a:r>
            <a:endParaRPr lang="cs-CZ" sz="2400" b="1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1571604" y="2857496"/>
            <a:ext cx="591829" cy="461665"/>
          </a:xfrm>
          <a:prstGeom prst="rect">
            <a:avLst/>
          </a:prstGeom>
          <a:noFill/>
          <a:ln>
            <a:solidFill>
              <a:srgbClr val="660066"/>
            </a:solidFill>
          </a:ln>
        </p:spPr>
        <p:txBody>
          <a:bodyPr wrap="none" rtlCol="0">
            <a:spAutoFit/>
          </a:bodyPr>
          <a:lstStyle/>
          <a:p>
            <a:r>
              <a:rPr lang="cs-CZ" sz="2400" b="1" dirty="0" smtClean="0">
                <a:solidFill>
                  <a:schemeClr val="bg1"/>
                </a:solidFill>
                <a:latin typeface="Bookman Old Style" pitchFamily="18" charset="0"/>
              </a:rPr>
              <a:t>50</a:t>
            </a:r>
            <a:endParaRPr lang="cs-CZ" sz="2400" b="1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1785918" y="3429000"/>
            <a:ext cx="795411" cy="461665"/>
          </a:xfrm>
          <a:prstGeom prst="rect">
            <a:avLst/>
          </a:prstGeom>
          <a:noFill/>
          <a:ln>
            <a:solidFill>
              <a:srgbClr val="660066"/>
            </a:solidFill>
          </a:ln>
        </p:spPr>
        <p:txBody>
          <a:bodyPr wrap="none" rtlCol="0">
            <a:spAutoFit/>
          </a:bodyPr>
          <a:lstStyle/>
          <a:p>
            <a:r>
              <a:rPr lang="cs-CZ" sz="2400" b="1" dirty="0" smtClean="0">
                <a:solidFill>
                  <a:schemeClr val="bg1"/>
                </a:solidFill>
                <a:latin typeface="Bookman Old Style" pitchFamily="18" charset="0"/>
              </a:rPr>
              <a:t>120</a:t>
            </a:r>
            <a:endParaRPr lang="cs-CZ" sz="2400" b="1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1785918" y="4000504"/>
            <a:ext cx="795411" cy="461665"/>
          </a:xfrm>
          <a:prstGeom prst="rect">
            <a:avLst/>
          </a:prstGeom>
          <a:noFill/>
          <a:ln>
            <a:solidFill>
              <a:srgbClr val="660066"/>
            </a:solidFill>
          </a:ln>
        </p:spPr>
        <p:txBody>
          <a:bodyPr wrap="none" rtlCol="0">
            <a:spAutoFit/>
          </a:bodyPr>
          <a:lstStyle/>
          <a:p>
            <a:r>
              <a:rPr lang="cs-CZ" sz="2400" b="1" dirty="0" smtClean="0">
                <a:solidFill>
                  <a:schemeClr val="bg1"/>
                </a:solidFill>
                <a:latin typeface="Bookman Old Style" pitchFamily="18" charset="0"/>
              </a:rPr>
              <a:t>370</a:t>
            </a:r>
            <a:endParaRPr lang="cs-CZ" sz="2400" b="1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1785918" y="4572008"/>
            <a:ext cx="795411" cy="461665"/>
          </a:xfrm>
          <a:prstGeom prst="rect">
            <a:avLst/>
          </a:prstGeom>
          <a:noFill/>
          <a:ln>
            <a:solidFill>
              <a:srgbClr val="660066"/>
            </a:solidFill>
          </a:ln>
        </p:spPr>
        <p:txBody>
          <a:bodyPr wrap="none" rtlCol="0">
            <a:spAutoFit/>
          </a:bodyPr>
          <a:lstStyle/>
          <a:p>
            <a:r>
              <a:rPr lang="cs-CZ" sz="2400" b="1" dirty="0" smtClean="0">
                <a:solidFill>
                  <a:schemeClr val="bg1"/>
                </a:solidFill>
                <a:latin typeface="Bookman Old Style" pitchFamily="18" charset="0"/>
              </a:rPr>
              <a:t>150</a:t>
            </a:r>
            <a:endParaRPr lang="cs-CZ" sz="2400" b="1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1785918" y="5143512"/>
            <a:ext cx="795411" cy="461665"/>
          </a:xfrm>
          <a:prstGeom prst="rect">
            <a:avLst/>
          </a:prstGeom>
          <a:noFill/>
          <a:ln>
            <a:solidFill>
              <a:srgbClr val="660066"/>
            </a:solidFill>
          </a:ln>
        </p:spPr>
        <p:txBody>
          <a:bodyPr wrap="none" rtlCol="0">
            <a:spAutoFit/>
          </a:bodyPr>
          <a:lstStyle/>
          <a:p>
            <a:r>
              <a:rPr lang="cs-CZ" sz="2400" b="1" dirty="0" smtClean="0">
                <a:solidFill>
                  <a:schemeClr val="bg1"/>
                </a:solidFill>
                <a:latin typeface="Bookman Old Style" pitchFamily="18" charset="0"/>
              </a:rPr>
              <a:t>760</a:t>
            </a:r>
            <a:endParaRPr lang="cs-CZ" sz="2400" b="1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5429256" y="2285992"/>
            <a:ext cx="795411" cy="461665"/>
          </a:xfrm>
          <a:prstGeom prst="rect">
            <a:avLst/>
          </a:prstGeom>
          <a:noFill/>
          <a:ln>
            <a:solidFill>
              <a:srgbClr val="660066"/>
            </a:solidFill>
          </a:ln>
        </p:spPr>
        <p:txBody>
          <a:bodyPr wrap="none" rtlCol="0">
            <a:spAutoFit/>
          </a:bodyPr>
          <a:lstStyle/>
          <a:p>
            <a:r>
              <a:rPr lang="cs-CZ" sz="2400" b="1" dirty="0" smtClean="0">
                <a:solidFill>
                  <a:schemeClr val="bg1"/>
                </a:solidFill>
                <a:latin typeface="Bookman Old Style" pitchFamily="18" charset="0"/>
              </a:rPr>
              <a:t>100</a:t>
            </a:r>
            <a:endParaRPr lang="cs-CZ" sz="2400" b="1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5429256" y="2857496"/>
            <a:ext cx="795411" cy="461665"/>
          </a:xfrm>
          <a:prstGeom prst="rect">
            <a:avLst/>
          </a:prstGeom>
          <a:noFill/>
          <a:ln>
            <a:solidFill>
              <a:srgbClr val="660066"/>
            </a:solidFill>
          </a:ln>
        </p:spPr>
        <p:txBody>
          <a:bodyPr wrap="none" rtlCol="0">
            <a:spAutoFit/>
          </a:bodyPr>
          <a:lstStyle/>
          <a:p>
            <a:r>
              <a:rPr lang="cs-CZ" sz="2400" b="1" dirty="0" smtClean="0">
                <a:solidFill>
                  <a:schemeClr val="bg1"/>
                </a:solidFill>
                <a:latin typeface="Bookman Old Style" pitchFamily="18" charset="0"/>
              </a:rPr>
              <a:t>700</a:t>
            </a:r>
            <a:endParaRPr lang="cs-CZ" sz="2400" b="1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5429256" y="3429000"/>
            <a:ext cx="795411" cy="461665"/>
          </a:xfrm>
          <a:prstGeom prst="rect">
            <a:avLst/>
          </a:prstGeom>
          <a:noFill/>
          <a:ln>
            <a:solidFill>
              <a:srgbClr val="660066"/>
            </a:solidFill>
          </a:ln>
        </p:spPr>
        <p:txBody>
          <a:bodyPr wrap="none" rtlCol="0">
            <a:spAutoFit/>
          </a:bodyPr>
          <a:lstStyle/>
          <a:p>
            <a:r>
              <a:rPr lang="cs-CZ" sz="2400" b="1" dirty="0" smtClean="0">
                <a:solidFill>
                  <a:schemeClr val="bg1"/>
                </a:solidFill>
                <a:latin typeface="Bookman Old Style" pitchFamily="18" charset="0"/>
              </a:rPr>
              <a:t>800</a:t>
            </a:r>
            <a:endParaRPr lang="cs-CZ" sz="2400" b="1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5429256" y="4000504"/>
            <a:ext cx="795411" cy="461665"/>
          </a:xfrm>
          <a:prstGeom prst="rect">
            <a:avLst/>
          </a:prstGeom>
          <a:noFill/>
          <a:ln>
            <a:solidFill>
              <a:srgbClr val="660066"/>
            </a:solidFill>
          </a:ln>
        </p:spPr>
        <p:txBody>
          <a:bodyPr wrap="none" rtlCol="0">
            <a:spAutoFit/>
          </a:bodyPr>
          <a:lstStyle/>
          <a:p>
            <a:r>
              <a:rPr lang="cs-CZ" sz="2400" b="1" dirty="0" smtClean="0">
                <a:solidFill>
                  <a:schemeClr val="bg1"/>
                </a:solidFill>
                <a:latin typeface="Bookman Old Style" pitchFamily="18" charset="0"/>
              </a:rPr>
              <a:t>900</a:t>
            </a:r>
            <a:endParaRPr lang="cs-CZ" sz="2400" b="1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5429256" y="4572008"/>
            <a:ext cx="795411" cy="461665"/>
          </a:xfrm>
          <a:prstGeom prst="rect">
            <a:avLst/>
          </a:prstGeom>
          <a:noFill/>
          <a:ln>
            <a:solidFill>
              <a:srgbClr val="660066"/>
            </a:solidFill>
          </a:ln>
        </p:spPr>
        <p:txBody>
          <a:bodyPr wrap="none" rtlCol="0">
            <a:spAutoFit/>
          </a:bodyPr>
          <a:lstStyle/>
          <a:p>
            <a:r>
              <a:rPr lang="cs-CZ" sz="2400" b="1" dirty="0" smtClean="0">
                <a:solidFill>
                  <a:schemeClr val="bg1"/>
                </a:solidFill>
                <a:latin typeface="Bookman Old Style" pitchFamily="18" charset="0"/>
              </a:rPr>
              <a:t>500</a:t>
            </a:r>
            <a:endParaRPr lang="cs-CZ" sz="2400" b="1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sp>
        <p:nvSpPr>
          <p:cNvPr id="15" name="TextovéPole 14"/>
          <p:cNvSpPr txBox="1"/>
          <p:nvPr/>
        </p:nvSpPr>
        <p:spPr>
          <a:xfrm>
            <a:off x="5429256" y="5143512"/>
            <a:ext cx="795411" cy="461665"/>
          </a:xfrm>
          <a:prstGeom prst="rect">
            <a:avLst/>
          </a:prstGeom>
          <a:noFill/>
          <a:ln>
            <a:solidFill>
              <a:srgbClr val="660066"/>
            </a:solidFill>
          </a:ln>
        </p:spPr>
        <p:txBody>
          <a:bodyPr wrap="none" rtlCol="0">
            <a:spAutoFit/>
          </a:bodyPr>
          <a:lstStyle/>
          <a:p>
            <a:r>
              <a:rPr lang="cs-CZ" sz="2400" b="1" dirty="0" smtClean="0">
                <a:solidFill>
                  <a:schemeClr val="bg1"/>
                </a:solidFill>
                <a:latin typeface="Bookman Old Style" pitchFamily="18" charset="0"/>
              </a:rPr>
              <a:t>500</a:t>
            </a:r>
            <a:endParaRPr lang="cs-CZ" sz="2400" b="1" dirty="0">
              <a:solidFill>
                <a:schemeClr val="bg1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 tmFilter="0,0; .5, 1; 1, 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 tmFilter="0,0; .5, 1; 1, 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 tmFilter="0,0; .5, 1; 1, 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 tmFilter="0,0; .5, 1; 1, 1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 tmFilter="0,0; .5, 1; 1, 1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5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2" dur="500" tmFilter="0,0; .5, 1; 1, 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smtClean="0">
                <a:latin typeface="Bookman Old Style" pitchFamily="18" charset="0"/>
              </a:rPr>
              <a:t>+ a - do 1000 s rozkladem</a:t>
            </a:r>
            <a:br>
              <a:rPr lang="cs-CZ" b="1" dirty="0" smtClean="0">
                <a:latin typeface="Bookman Old Style" pitchFamily="18" charset="0"/>
              </a:rPr>
            </a:br>
            <a:r>
              <a:rPr lang="cs-CZ" sz="2700" b="1" dirty="0" smtClean="0">
                <a:latin typeface="Bookman Old Style" pitchFamily="18" charset="0"/>
              </a:rPr>
              <a:t>Připomeň si postup. </a:t>
            </a:r>
            <a:endParaRPr lang="cs-CZ" b="1" dirty="0">
              <a:latin typeface="Bookman Old Style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>
              <a:buNone/>
            </a:pPr>
            <a:endParaRPr lang="cs-CZ" dirty="0" smtClean="0">
              <a:solidFill>
                <a:schemeClr val="bg1"/>
              </a:solidFill>
              <a:latin typeface="Bookman Old Style" pitchFamily="18" charset="0"/>
            </a:endParaRPr>
          </a:p>
          <a:p>
            <a:pPr>
              <a:buNone/>
            </a:pPr>
            <a:r>
              <a:rPr lang="cs-CZ" dirty="0" smtClean="0">
                <a:solidFill>
                  <a:schemeClr val="bg1"/>
                </a:solidFill>
                <a:latin typeface="Bookman Old Style" pitchFamily="18" charset="0"/>
              </a:rPr>
              <a:t>475+246=</a:t>
            </a:r>
          </a:p>
          <a:p>
            <a:pPr>
              <a:buNone/>
            </a:pPr>
            <a:endParaRPr lang="cs-CZ" dirty="0" smtClean="0">
              <a:solidFill>
                <a:schemeClr val="bg1"/>
              </a:solidFill>
              <a:latin typeface="Bookman Old Style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00232" y="2714620"/>
            <a:ext cx="3484745" cy="34290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ovéPole 5"/>
          <p:cNvSpPr txBox="1"/>
          <p:nvPr/>
        </p:nvSpPr>
        <p:spPr>
          <a:xfrm>
            <a:off x="2500298" y="2143116"/>
            <a:ext cx="11961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dirty="0" smtClean="0">
                <a:solidFill>
                  <a:schemeClr val="bg1"/>
                </a:solidFill>
                <a:latin typeface="Bookman Old Style" pitchFamily="18" charset="0"/>
              </a:rPr>
              <a:t>475+</a:t>
            </a:r>
            <a:endParaRPr lang="cs-CZ" sz="3200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71670" y="2714620"/>
            <a:ext cx="3303373" cy="343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ovéPole 7"/>
          <p:cNvSpPr txBox="1"/>
          <p:nvPr/>
        </p:nvSpPr>
        <p:spPr>
          <a:xfrm>
            <a:off x="3500430" y="2143116"/>
            <a:ext cx="24545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dirty="0" smtClean="0">
                <a:solidFill>
                  <a:schemeClr val="bg1"/>
                </a:solidFill>
                <a:latin typeface="Bookman Old Style" pitchFamily="18" charset="0"/>
              </a:rPr>
              <a:t>200+40+6=</a:t>
            </a:r>
            <a:endParaRPr lang="cs-CZ" sz="3200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3108" y="2714620"/>
            <a:ext cx="3208833" cy="343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ovéPole 9"/>
          <p:cNvSpPr txBox="1"/>
          <p:nvPr/>
        </p:nvSpPr>
        <p:spPr>
          <a:xfrm>
            <a:off x="3143240" y="1785926"/>
            <a:ext cx="660758" cy="400110"/>
          </a:xfrm>
          <a:prstGeom prst="rect">
            <a:avLst/>
          </a:prstGeom>
          <a:solidFill>
            <a:srgbClr val="3399FF"/>
          </a:solidFill>
          <a:ln>
            <a:solidFill>
              <a:srgbClr val="B3D9FF"/>
            </a:solidFill>
          </a:ln>
        </p:spPr>
        <p:txBody>
          <a:bodyPr wrap="none" rtlCol="0">
            <a:spAutoFit/>
          </a:bodyPr>
          <a:lstStyle/>
          <a:p>
            <a:r>
              <a:rPr lang="cs-CZ" sz="2000" dirty="0" smtClean="0">
                <a:solidFill>
                  <a:schemeClr val="bg1"/>
                </a:solidFill>
                <a:latin typeface="Bookman Old Style" pitchFamily="18" charset="0"/>
              </a:rPr>
              <a:t>675</a:t>
            </a:r>
            <a:endParaRPr lang="cs-CZ" sz="2000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4143372" y="1785926"/>
            <a:ext cx="660758" cy="400110"/>
          </a:xfrm>
          <a:prstGeom prst="rect">
            <a:avLst/>
          </a:prstGeom>
          <a:solidFill>
            <a:srgbClr val="3399FF"/>
          </a:solidFill>
          <a:ln>
            <a:solidFill>
              <a:srgbClr val="B3D9FF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cs-CZ" sz="2000" dirty="0" smtClean="0">
                <a:solidFill>
                  <a:prstClr val="white"/>
                </a:solidFill>
                <a:latin typeface="Bookman Old Style" pitchFamily="18" charset="0"/>
              </a:rPr>
              <a:t>715</a:t>
            </a:r>
            <a:endParaRPr lang="cs-CZ" sz="2000" dirty="0">
              <a:solidFill>
                <a:prstClr val="white"/>
              </a:solidFill>
              <a:latin typeface="Bookman Old Style" pitchFamily="18" charset="0"/>
            </a:endParaRPr>
          </a:p>
        </p:txBody>
      </p:sp>
      <p:sp>
        <p:nvSpPr>
          <p:cNvPr id="12" name="Obdélník 11"/>
          <p:cNvSpPr/>
          <p:nvPr/>
        </p:nvSpPr>
        <p:spPr>
          <a:xfrm>
            <a:off x="5857884" y="2071678"/>
            <a:ext cx="94929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cs-CZ" sz="3200" dirty="0" smtClean="0">
                <a:solidFill>
                  <a:prstClr val="white"/>
                </a:solidFill>
                <a:latin typeface="Bookman Old Style" pitchFamily="18" charset="0"/>
              </a:rPr>
              <a:t>675</a:t>
            </a:r>
            <a:endParaRPr lang="cs-CZ" sz="3200" dirty="0">
              <a:solidFill>
                <a:prstClr val="white"/>
              </a:solidFill>
              <a:latin typeface="Bookman Old Style" pitchFamily="18" charset="0"/>
            </a:endParaRPr>
          </a:p>
        </p:txBody>
      </p:sp>
      <p:cxnSp>
        <p:nvCxnSpPr>
          <p:cNvPr id="14" name="Přímá spojovací čára 13"/>
          <p:cNvCxnSpPr/>
          <p:nvPr/>
        </p:nvCxnSpPr>
        <p:spPr>
          <a:xfrm>
            <a:off x="5715008" y="2571744"/>
            <a:ext cx="1214446" cy="1588"/>
          </a:xfrm>
          <a:prstGeom prst="line">
            <a:avLst/>
          </a:prstGeom>
          <a:ln>
            <a:solidFill>
              <a:srgbClr val="3399FF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Přímá spojovací čára 14"/>
          <p:cNvCxnSpPr/>
          <p:nvPr/>
        </p:nvCxnSpPr>
        <p:spPr>
          <a:xfrm>
            <a:off x="5715008" y="2643182"/>
            <a:ext cx="1214446" cy="1588"/>
          </a:xfrm>
          <a:prstGeom prst="line">
            <a:avLst/>
          </a:prstGeom>
          <a:ln>
            <a:solidFill>
              <a:srgbClr val="3399FF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2000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2000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2000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6" dur="2000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2000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7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3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0" grpId="1" animBg="1"/>
      <p:bldP spid="11" grpId="0" animBg="1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smtClean="0">
                <a:latin typeface="Bookman Old Style" pitchFamily="18" charset="0"/>
              </a:rPr>
              <a:t>Co jsme se v 2. díle všechno naučili? </a:t>
            </a:r>
            <a:endParaRPr lang="cs-CZ" b="1" dirty="0">
              <a:latin typeface="Bookman Old Style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blipFill>
            <a:blip r:embed="rId2"/>
            <a:stretch>
              <a:fillRect/>
            </a:stretch>
          </a:blipFill>
        </p:spPr>
        <p:txBody>
          <a:bodyPr/>
          <a:lstStyle/>
          <a:p>
            <a:r>
              <a:rPr lang="cs-CZ" dirty="0" smtClean="0">
                <a:solidFill>
                  <a:schemeClr val="bg1"/>
                </a:solidFill>
                <a:latin typeface="Bookman Old Style" pitchFamily="18" charset="0"/>
              </a:rPr>
              <a:t>počítat do 1000</a:t>
            </a:r>
          </a:p>
          <a:p>
            <a:r>
              <a:rPr lang="cs-CZ" dirty="0" smtClean="0">
                <a:solidFill>
                  <a:schemeClr val="bg1"/>
                </a:solidFill>
                <a:latin typeface="Bookman Old Style" pitchFamily="18" charset="0"/>
              </a:rPr>
              <a:t>sčítat a odčítat do 1000</a:t>
            </a:r>
            <a:endParaRPr lang="cs-CZ" dirty="0">
              <a:solidFill>
                <a:schemeClr val="bg1"/>
              </a:solidFill>
              <a:latin typeface="Bookman Old Style" pitchFamily="18" charset="0"/>
            </a:endParaRPr>
          </a:p>
          <a:p>
            <a:r>
              <a:rPr lang="cs-CZ" dirty="0" smtClean="0">
                <a:solidFill>
                  <a:schemeClr val="bg1"/>
                </a:solidFill>
                <a:latin typeface="Bookman Old Style" pitchFamily="18" charset="0"/>
              </a:rPr>
              <a:t>násobit a dělit 10, 100</a:t>
            </a:r>
          </a:p>
          <a:p>
            <a:r>
              <a:rPr lang="cs-CZ" dirty="0" smtClean="0">
                <a:solidFill>
                  <a:schemeClr val="bg1"/>
                </a:solidFill>
                <a:latin typeface="Bookman Old Style" pitchFamily="18" charset="0"/>
              </a:rPr>
              <a:t>jednotky hmotnosti, délky, objemu</a:t>
            </a:r>
          </a:p>
          <a:p>
            <a:r>
              <a:rPr lang="cs-CZ" dirty="0" smtClean="0">
                <a:solidFill>
                  <a:schemeClr val="bg1"/>
                </a:solidFill>
                <a:latin typeface="Bookman Old Style" pitchFamily="18" charset="0"/>
              </a:rPr>
              <a:t>zaokrouhlování na 100</a:t>
            </a:r>
          </a:p>
          <a:p>
            <a:r>
              <a:rPr lang="cs-CZ" dirty="0" smtClean="0">
                <a:solidFill>
                  <a:schemeClr val="bg1"/>
                </a:solidFill>
                <a:latin typeface="Bookman Old Style" pitchFamily="18" charset="0"/>
              </a:rPr>
              <a:t>sčítání a odčítání s rozkladem do 1000</a:t>
            </a:r>
          </a:p>
          <a:p>
            <a:r>
              <a:rPr lang="cs-CZ" dirty="0" smtClean="0">
                <a:solidFill>
                  <a:schemeClr val="bg1"/>
                </a:solidFill>
                <a:latin typeface="Bookman Old Style" pitchFamily="18" charset="0"/>
              </a:rPr>
              <a:t>sčítání a odčítání pod sebou do 1000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 tmFilter="0,0; .5, 1; 1, 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 tmFilter="0,0; .5, 1; 1, 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 tmFilter="0,0; .5, 1; 1, 1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 tmFilter="0,0; .5, 1; 1, 1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 smtClean="0">
                <a:latin typeface="Bookman Old Style" pitchFamily="18" charset="0"/>
              </a:rPr>
              <a:t>+ a - do 1000 s rozkladem</a:t>
            </a:r>
            <a:br>
              <a:rPr lang="cs-CZ" b="1" dirty="0" smtClean="0">
                <a:latin typeface="Bookman Old Style" pitchFamily="18" charset="0"/>
              </a:rPr>
            </a:br>
            <a:r>
              <a:rPr lang="cs-CZ" sz="1600" b="1" dirty="0" smtClean="0">
                <a:latin typeface="Bookman Old Style" pitchFamily="18" charset="0"/>
              </a:rPr>
              <a:t>A teď už to zvládneš sám/sama (zkus zpaměti) </a:t>
            </a:r>
            <a:r>
              <a:rPr lang="cs-CZ" sz="1600" b="1" dirty="0" smtClean="0">
                <a:latin typeface="Bookman Old Style" pitchFamily="18" charset="0"/>
                <a:sym typeface="Wingdings" pitchFamily="2" charset="2"/>
              </a:rPr>
              <a:t>.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>
              <a:buNone/>
            </a:pPr>
            <a:r>
              <a:rPr lang="cs-CZ" dirty="0" smtClean="0">
                <a:solidFill>
                  <a:schemeClr val="bg1"/>
                </a:solidFill>
                <a:latin typeface="Bookman Old Style" pitchFamily="18" charset="0"/>
              </a:rPr>
              <a:t>756+231=</a:t>
            </a:r>
          </a:p>
          <a:p>
            <a:pPr>
              <a:buNone/>
            </a:pPr>
            <a:r>
              <a:rPr lang="cs-CZ" dirty="0" smtClean="0">
                <a:solidFill>
                  <a:schemeClr val="bg1"/>
                </a:solidFill>
                <a:latin typeface="Bookman Old Style" pitchFamily="18" charset="0"/>
              </a:rPr>
              <a:t>976-142=</a:t>
            </a:r>
          </a:p>
          <a:p>
            <a:pPr>
              <a:buNone/>
            </a:pPr>
            <a:r>
              <a:rPr lang="cs-CZ" dirty="0" smtClean="0">
                <a:solidFill>
                  <a:schemeClr val="bg1"/>
                </a:solidFill>
                <a:latin typeface="Bookman Old Style" pitchFamily="18" charset="0"/>
              </a:rPr>
              <a:t>367+501=</a:t>
            </a:r>
          </a:p>
          <a:p>
            <a:pPr>
              <a:buNone/>
            </a:pPr>
            <a:r>
              <a:rPr lang="cs-CZ" dirty="0" smtClean="0">
                <a:solidFill>
                  <a:schemeClr val="bg1"/>
                </a:solidFill>
                <a:latin typeface="Bookman Old Style" pitchFamily="18" charset="0"/>
              </a:rPr>
              <a:t>816-630=</a:t>
            </a:r>
          </a:p>
          <a:p>
            <a:pPr>
              <a:buNone/>
            </a:pPr>
            <a:r>
              <a:rPr lang="cs-CZ" dirty="0" smtClean="0">
                <a:solidFill>
                  <a:schemeClr val="bg1"/>
                </a:solidFill>
                <a:latin typeface="Bookman Old Style" pitchFamily="18" charset="0"/>
              </a:rPr>
              <a:t>349+190=</a:t>
            </a:r>
          </a:p>
          <a:p>
            <a:pPr>
              <a:buNone/>
            </a:pPr>
            <a:r>
              <a:rPr lang="cs-CZ" dirty="0" smtClean="0">
                <a:solidFill>
                  <a:schemeClr val="bg1"/>
                </a:solidFill>
                <a:latin typeface="Bookman Old Style" pitchFamily="18" charset="0"/>
              </a:rPr>
              <a:t>864-305=</a:t>
            </a:r>
          </a:p>
          <a:p>
            <a:pPr>
              <a:buNone/>
            </a:pPr>
            <a:r>
              <a:rPr lang="cs-CZ" dirty="0" smtClean="0">
                <a:solidFill>
                  <a:schemeClr val="bg1"/>
                </a:solidFill>
                <a:latin typeface="Bookman Old Style" pitchFamily="18" charset="0"/>
              </a:rPr>
              <a:t>1000-323=</a:t>
            </a:r>
            <a:endParaRPr lang="cs-CZ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2571736" y="1571612"/>
            <a:ext cx="30492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dirty="0" smtClean="0">
                <a:solidFill>
                  <a:schemeClr val="bg1"/>
                </a:solidFill>
                <a:latin typeface="Bookman Old Style" pitchFamily="18" charset="0"/>
              </a:rPr>
              <a:t>756+200+30+1=</a:t>
            </a:r>
            <a:endParaRPr lang="cs-CZ" sz="2800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2500298" y="2214554"/>
            <a:ext cx="290816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cs-CZ" sz="2800" dirty="0" smtClean="0">
                <a:solidFill>
                  <a:prstClr val="white"/>
                </a:solidFill>
                <a:latin typeface="Bookman Old Style" pitchFamily="18" charset="0"/>
              </a:rPr>
              <a:t>976-100-40-2=</a:t>
            </a:r>
            <a:endParaRPr lang="cs-CZ" sz="2800" dirty="0">
              <a:solidFill>
                <a:prstClr val="white"/>
              </a:solidFill>
              <a:latin typeface="Bookman Old Style" pitchFamily="18" charset="0"/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2571736" y="2857496"/>
            <a:ext cx="238879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cs-CZ" sz="2800" dirty="0" smtClean="0">
                <a:solidFill>
                  <a:prstClr val="white"/>
                </a:solidFill>
                <a:latin typeface="Bookman Old Style" pitchFamily="18" charset="0"/>
              </a:rPr>
              <a:t>367+500+1=</a:t>
            </a:r>
            <a:endParaRPr lang="cs-CZ" sz="2800" dirty="0">
              <a:solidFill>
                <a:prstClr val="white"/>
              </a:solidFill>
              <a:latin typeface="Bookman Old Style" pitchFamily="18" charset="0"/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2571736" y="3429000"/>
            <a:ext cx="247054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cs-CZ" sz="2800" dirty="0" smtClean="0">
                <a:solidFill>
                  <a:prstClr val="white"/>
                </a:solidFill>
                <a:latin typeface="Bookman Old Style" pitchFamily="18" charset="0"/>
              </a:rPr>
              <a:t>816-600-30=</a:t>
            </a:r>
            <a:endParaRPr lang="cs-CZ" sz="2800" dirty="0">
              <a:solidFill>
                <a:prstClr val="white"/>
              </a:solidFill>
              <a:latin typeface="Bookman Old Style" pitchFamily="18" charset="0"/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2571736" y="4000504"/>
            <a:ext cx="261161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cs-CZ" sz="2800" dirty="0" smtClean="0">
                <a:solidFill>
                  <a:prstClr val="white"/>
                </a:solidFill>
                <a:latin typeface="Bookman Old Style" pitchFamily="18" charset="0"/>
              </a:rPr>
              <a:t>349+100+90=</a:t>
            </a:r>
            <a:endParaRPr lang="cs-CZ" sz="2800" dirty="0">
              <a:solidFill>
                <a:prstClr val="white"/>
              </a:solidFill>
              <a:latin typeface="Bookman Old Style" pitchFamily="18" charset="0"/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2500298" y="4572008"/>
            <a:ext cx="22477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cs-CZ" sz="2800" dirty="0" smtClean="0">
                <a:solidFill>
                  <a:prstClr val="white"/>
                </a:solidFill>
                <a:latin typeface="Bookman Old Style" pitchFamily="18" charset="0"/>
              </a:rPr>
              <a:t>864-300-5=</a:t>
            </a:r>
            <a:endParaRPr lang="cs-CZ" sz="2800" dirty="0">
              <a:solidFill>
                <a:prstClr val="white"/>
              </a:solidFill>
              <a:latin typeface="Bookman Old Style" pitchFamily="18" charset="0"/>
            </a:endParaRPr>
          </a:p>
        </p:txBody>
      </p:sp>
      <p:sp>
        <p:nvSpPr>
          <p:cNvPr id="10" name="Obdélník 9"/>
          <p:cNvSpPr/>
          <p:nvPr/>
        </p:nvSpPr>
        <p:spPr>
          <a:xfrm>
            <a:off x="2714612" y="5143512"/>
            <a:ext cx="306045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cs-CZ" sz="2800" dirty="0" smtClean="0">
                <a:solidFill>
                  <a:prstClr val="white"/>
                </a:solidFill>
                <a:latin typeface="Bookman Old Style" pitchFamily="18" charset="0"/>
              </a:rPr>
              <a:t>1000-300-20-3=</a:t>
            </a:r>
            <a:endParaRPr lang="cs-CZ" sz="2800" dirty="0">
              <a:solidFill>
                <a:prstClr val="white"/>
              </a:solidFill>
              <a:latin typeface="Bookman Old Style" pitchFamily="18" charset="0"/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3143240" y="1357298"/>
            <a:ext cx="516488" cy="307777"/>
          </a:xfrm>
          <a:prstGeom prst="rect">
            <a:avLst/>
          </a:prstGeom>
          <a:solidFill>
            <a:srgbClr val="3399FF"/>
          </a:solidFill>
          <a:ln>
            <a:solidFill>
              <a:srgbClr val="C1FFFF"/>
            </a:solidFill>
          </a:ln>
        </p:spPr>
        <p:txBody>
          <a:bodyPr wrap="none" rtlCol="0">
            <a:spAutoFit/>
          </a:bodyPr>
          <a:lstStyle/>
          <a:p>
            <a:r>
              <a:rPr lang="cs-CZ" sz="1400" dirty="0" smtClean="0">
                <a:solidFill>
                  <a:schemeClr val="bg1"/>
                </a:solidFill>
                <a:latin typeface="Bookman Old Style" pitchFamily="18" charset="0"/>
              </a:rPr>
              <a:t>956</a:t>
            </a:r>
            <a:endParaRPr lang="cs-CZ" sz="1400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sp>
        <p:nvSpPr>
          <p:cNvPr id="12" name="Obdélník 11"/>
          <p:cNvSpPr/>
          <p:nvPr/>
        </p:nvSpPr>
        <p:spPr>
          <a:xfrm>
            <a:off x="4000496" y="1357298"/>
            <a:ext cx="516488" cy="307777"/>
          </a:xfrm>
          <a:prstGeom prst="rect">
            <a:avLst/>
          </a:prstGeom>
          <a:solidFill>
            <a:srgbClr val="3399FF"/>
          </a:solidFill>
          <a:ln>
            <a:solidFill>
              <a:srgbClr val="C1FFFF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cs-CZ" sz="1400" dirty="0" smtClean="0">
                <a:solidFill>
                  <a:prstClr val="white"/>
                </a:solidFill>
                <a:latin typeface="Bookman Old Style" pitchFamily="18" charset="0"/>
              </a:rPr>
              <a:t>986</a:t>
            </a:r>
            <a:endParaRPr lang="cs-CZ" sz="1400" dirty="0">
              <a:solidFill>
                <a:prstClr val="white"/>
              </a:solidFill>
              <a:latin typeface="Bookman Old Style" pitchFamily="18" charset="0"/>
            </a:endParaRPr>
          </a:p>
        </p:txBody>
      </p:sp>
      <p:sp>
        <p:nvSpPr>
          <p:cNvPr id="13" name="Obdélník 12"/>
          <p:cNvSpPr/>
          <p:nvPr/>
        </p:nvSpPr>
        <p:spPr>
          <a:xfrm>
            <a:off x="3071802" y="2000240"/>
            <a:ext cx="516488" cy="307777"/>
          </a:xfrm>
          <a:prstGeom prst="rect">
            <a:avLst/>
          </a:prstGeom>
          <a:solidFill>
            <a:srgbClr val="3399FF"/>
          </a:solidFill>
          <a:ln>
            <a:solidFill>
              <a:srgbClr val="C1FFFF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cs-CZ" sz="1400" dirty="0" smtClean="0">
                <a:solidFill>
                  <a:prstClr val="white"/>
                </a:solidFill>
                <a:latin typeface="Bookman Old Style" pitchFamily="18" charset="0"/>
              </a:rPr>
              <a:t>876</a:t>
            </a:r>
            <a:endParaRPr lang="cs-CZ" sz="1400" dirty="0">
              <a:solidFill>
                <a:prstClr val="white"/>
              </a:solidFill>
              <a:latin typeface="Bookman Old Style" pitchFamily="18" charset="0"/>
            </a:endParaRPr>
          </a:p>
        </p:txBody>
      </p:sp>
      <p:sp>
        <p:nvSpPr>
          <p:cNvPr id="14" name="Obdélník 13"/>
          <p:cNvSpPr/>
          <p:nvPr/>
        </p:nvSpPr>
        <p:spPr>
          <a:xfrm>
            <a:off x="3929058" y="2000240"/>
            <a:ext cx="516488" cy="307777"/>
          </a:xfrm>
          <a:prstGeom prst="rect">
            <a:avLst/>
          </a:prstGeom>
          <a:solidFill>
            <a:srgbClr val="3399FF"/>
          </a:solidFill>
          <a:ln>
            <a:solidFill>
              <a:srgbClr val="C1FFFF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cs-CZ" sz="1400" dirty="0" smtClean="0">
                <a:solidFill>
                  <a:prstClr val="white"/>
                </a:solidFill>
                <a:latin typeface="Bookman Old Style" pitchFamily="18" charset="0"/>
              </a:rPr>
              <a:t>836</a:t>
            </a:r>
            <a:endParaRPr lang="cs-CZ" sz="1400" dirty="0">
              <a:solidFill>
                <a:prstClr val="white"/>
              </a:solidFill>
              <a:latin typeface="Bookman Old Style" pitchFamily="18" charset="0"/>
            </a:endParaRPr>
          </a:p>
        </p:txBody>
      </p:sp>
      <p:sp>
        <p:nvSpPr>
          <p:cNvPr id="15" name="Obdélník 14"/>
          <p:cNvSpPr/>
          <p:nvPr/>
        </p:nvSpPr>
        <p:spPr>
          <a:xfrm>
            <a:off x="3143240" y="2643182"/>
            <a:ext cx="516488" cy="307777"/>
          </a:xfrm>
          <a:prstGeom prst="rect">
            <a:avLst/>
          </a:prstGeom>
          <a:solidFill>
            <a:srgbClr val="3399FF"/>
          </a:solidFill>
          <a:ln>
            <a:solidFill>
              <a:srgbClr val="C1FFFF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cs-CZ" sz="1400" dirty="0" smtClean="0">
                <a:solidFill>
                  <a:prstClr val="white"/>
                </a:solidFill>
                <a:latin typeface="Bookman Old Style" pitchFamily="18" charset="0"/>
              </a:rPr>
              <a:t>867</a:t>
            </a:r>
            <a:endParaRPr lang="cs-CZ" sz="1400" dirty="0">
              <a:solidFill>
                <a:prstClr val="white"/>
              </a:solidFill>
              <a:latin typeface="Bookman Old Style" pitchFamily="18" charset="0"/>
            </a:endParaRPr>
          </a:p>
        </p:txBody>
      </p:sp>
      <p:sp>
        <p:nvSpPr>
          <p:cNvPr id="16" name="Obdélník 15"/>
          <p:cNvSpPr/>
          <p:nvPr/>
        </p:nvSpPr>
        <p:spPr>
          <a:xfrm>
            <a:off x="3071802" y="3214686"/>
            <a:ext cx="516488" cy="307777"/>
          </a:xfrm>
          <a:prstGeom prst="rect">
            <a:avLst/>
          </a:prstGeom>
          <a:solidFill>
            <a:srgbClr val="3399FF"/>
          </a:solidFill>
          <a:ln>
            <a:solidFill>
              <a:srgbClr val="C1FFFF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cs-CZ" sz="1400" dirty="0" smtClean="0">
                <a:solidFill>
                  <a:prstClr val="white"/>
                </a:solidFill>
                <a:latin typeface="Bookman Old Style" pitchFamily="18" charset="0"/>
              </a:rPr>
              <a:t>216</a:t>
            </a:r>
            <a:endParaRPr lang="cs-CZ" sz="1400" dirty="0">
              <a:solidFill>
                <a:prstClr val="white"/>
              </a:solidFill>
              <a:latin typeface="Bookman Old Style" pitchFamily="18" charset="0"/>
            </a:endParaRPr>
          </a:p>
        </p:txBody>
      </p:sp>
      <p:sp>
        <p:nvSpPr>
          <p:cNvPr id="17" name="Obdélník 16"/>
          <p:cNvSpPr/>
          <p:nvPr/>
        </p:nvSpPr>
        <p:spPr>
          <a:xfrm>
            <a:off x="3143240" y="3786190"/>
            <a:ext cx="516488" cy="307777"/>
          </a:xfrm>
          <a:prstGeom prst="rect">
            <a:avLst/>
          </a:prstGeom>
          <a:solidFill>
            <a:srgbClr val="3399FF"/>
          </a:solidFill>
          <a:ln>
            <a:solidFill>
              <a:srgbClr val="C1FFFF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cs-CZ" sz="1400" dirty="0" smtClean="0">
                <a:solidFill>
                  <a:prstClr val="white"/>
                </a:solidFill>
                <a:latin typeface="Bookman Old Style" pitchFamily="18" charset="0"/>
              </a:rPr>
              <a:t>449</a:t>
            </a:r>
            <a:endParaRPr lang="cs-CZ" sz="1400" dirty="0">
              <a:solidFill>
                <a:prstClr val="white"/>
              </a:solidFill>
              <a:latin typeface="Bookman Old Style" pitchFamily="18" charset="0"/>
            </a:endParaRPr>
          </a:p>
        </p:txBody>
      </p:sp>
      <p:sp>
        <p:nvSpPr>
          <p:cNvPr id="18" name="Obdélník 17"/>
          <p:cNvSpPr/>
          <p:nvPr/>
        </p:nvSpPr>
        <p:spPr>
          <a:xfrm>
            <a:off x="3143240" y="4357694"/>
            <a:ext cx="516488" cy="307777"/>
          </a:xfrm>
          <a:prstGeom prst="rect">
            <a:avLst/>
          </a:prstGeom>
          <a:solidFill>
            <a:srgbClr val="3399FF"/>
          </a:solidFill>
          <a:ln>
            <a:solidFill>
              <a:srgbClr val="C1FFFF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cs-CZ" sz="1400" dirty="0" smtClean="0">
                <a:solidFill>
                  <a:prstClr val="white"/>
                </a:solidFill>
                <a:latin typeface="Bookman Old Style" pitchFamily="18" charset="0"/>
              </a:rPr>
              <a:t>564</a:t>
            </a:r>
            <a:endParaRPr lang="cs-CZ" sz="1400" dirty="0">
              <a:solidFill>
                <a:prstClr val="white"/>
              </a:solidFill>
              <a:latin typeface="Bookman Old Style" pitchFamily="18" charset="0"/>
            </a:endParaRPr>
          </a:p>
        </p:txBody>
      </p:sp>
      <p:sp>
        <p:nvSpPr>
          <p:cNvPr id="19" name="Obdélník 18"/>
          <p:cNvSpPr/>
          <p:nvPr/>
        </p:nvSpPr>
        <p:spPr>
          <a:xfrm>
            <a:off x="3500430" y="4929198"/>
            <a:ext cx="516488" cy="307777"/>
          </a:xfrm>
          <a:prstGeom prst="rect">
            <a:avLst/>
          </a:prstGeom>
          <a:solidFill>
            <a:srgbClr val="3399FF"/>
          </a:solidFill>
          <a:ln>
            <a:solidFill>
              <a:srgbClr val="C1FFFF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cs-CZ" sz="1400" dirty="0" smtClean="0">
                <a:solidFill>
                  <a:prstClr val="white"/>
                </a:solidFill>
                <a:latin typeface="Bookman Old Style" pitchFamily="18" charset="0"/>
              </a:rPr>
              <a:t>700</a:t>
            </a:r>
            <a:endParaRPr lang="cs-CZ" sz="1400" dirty="0">
              <a:solidFill>
                <a:prstClr val="white"/>
              </a:solidFill>
              <a:latin typeface="Bookman Old Style" pitchFamily="18" charset="0"/>
            </a:endParaRPr>
          </a:p>
        </p:txBody>
      </p:sp>
      <p:sp>
        <p:nvSpPr>
          <p:cNvPr id="20" name="Obdélník 19"/>
          <p:cNvSpPr/>
          <p:nvPr/>
        </p:nvSpPr>
        <p:spPr>
          <a:xfrm>
            <a:off x="4286248" y="4929198"/>
            <a:ext cx="516488" cy="307777"/>
          </a:xfrm>
          <a:prstGeom prst="rect">
            <a:avLst/>
          </a:prstGeom>
          <a:solidFill>
            <a:srgbClr val="3399FF"/>
          </a:solidFill>
          <a:ln>
            <a:solidFill>
              <a:srgbClr val="C1FFFF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cs-CZ" sz="1400" dirty="0" smtClean="0">
                <a:solidFill>
                  <a:prstClr val="white"/>
                </a:solidFill>
                <a:latin typeface="Bookman Old Style" pitchFamily="18" charset="0"/>
              </a:rPr>
              <a:t>680</a:t>
            </a:r>
            <a:endParaRPr lang="cs-CZ" sz="1400" dirty="0">
              <a:solidFill>
                <a:prstClr val="white"/>
              </a:solidFill>
              <a:latin typeface="Bookman Old Style" pitchFamily="18" charset="0"/>
            </a:endParaRPr>
          </a:p>
        </p:txBody>
      </p:sp>
      <p:sp>
        <p:nvSpPr>
          <p:cNvPr id="21" name="TextovéPole 20"/>
          <p:cNvSpPr txBox="1"/>
          <p:nvPr/>
        </p:nvSpPr>
        <p:spPr>
          <a:xfrm>
            <a:off x="5500694" y="1571612"/>
            <a:ext cx="99738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 smtClean="0">
                <a:solidFill>
                  <a:schemeClr val="bg1"/>
                </a:solidFill>
                <a:latin typeface="Bookman Old Style" pitchFamily="18" charset="0"/>
              </a:rPr>
              <a:t>989</a:t>
            </a:r>
            <a:endParaRPr lang="cs-CZ" sz="3200" b="1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sp>
        <p:nvSpPr>
          <p:cNvPr id="22" name="Obdélník 21"/>
          <p:cNvSpPr/>
          <p:nvPr/>
        </p:nvSpPr>
        <p:spPr>
          <a:xfrm>
            <a:off x="5214942" y="2143116"/>
            <a:ext cx="99738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cs-CZ" sz="3200" b="1" dirty="0" smtClean="0">
                <a:solidFill>
                  <a:prstClr val="white"/>
                </a:solidFill>
                <a:latin typeface="Bookman Old Style" pitchFamily="18" charset="0"/>
              </a:rPr>
              <a:t>834</a:t>
            </a:r>
            <a:endParaRPr lang="cs-CZ" sz="3200" b="1" dirty="0">
              <a:solidFill>
                <a:prstClr val="white"/>
              </a:solidFill>
              <a:latin typeface="Bookman Old Style" pitchFamily="18" charset="0"/>
            </a:endParaRPr>
          </a:p>
        </p:txBody>
      </p:sp>
      <p:sp>
        <p:nvSpPr>
          <p:cNvPr id="23" name="Obdélník 22"/>
          <p:cNvSpPr/>
          <p:nvPr/>
        </p:nvSpPr>
        <p:spPr>
          <a:xfrm>
            <a:off x="4857752" y="2786058"/>
            <a:ext cx="99738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cs-CZ" sz="3200" b="1" dirty="0" smtClean="0">
                <a:solidFill>
                  <a:prstClr val="white"/>
                </a:solidFill>
                <a:latin typeface="Bookman Old Style" pitchFamily="18" charset="0"/>
              </a:rPr>
              <a:t>868</a:t>
            </a:r>
            <a:endParaRPr lang="cs-CZ" sz="3200" b="1" dirty="0">
              <a:solidFill>
                <a:prstClr val="white"/>
              </a:solidFill>
              <a:latin typeface="Bookman Old Style" pitchFamily="18" charset="0"/>
            </a:endParaRPr>
          </a:p>
        </p:txBody>
      </p:sp>
      <p:sp>
        <p:nvSpPr>
          <p:cNvPr id="24" name="Obdélník 23"/>
          <p:cNvSpPr/>
          <p:nvPr/>
        </p:nvSpPr>
        <p:spPr>
          <a:xfrm>
            <a:off x="4929190" y="3357562"/>
            <a:ext cx="99738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cs-CZ" sz="3200" b="1" dirty="0" smtClean="0">
                <a:solidFill>
                  <a:prstClr val="white"/>
                </a:solidFill>
                <a:latin typeface="Bookman Old Style" pitchFamily="18" charset="0"/>
              </a:rPr>
              <a:t>186</a:t>
            </a:r>
            <a:endParaRPr lang="cs-CZ" sz="3200" b="1" dirty="0">
              <a:solidFill>
                <a:prstClr val="white"/>
              </a:solidFill>
              <a:latin typeface="Bookman Old Style" pitchFamily="18" charset="0"/>
            </a:endParaRPr>
          </a:p>
        </p:txBody>
      </p:sp>
      <p:sp>
        <p:nvSpPr>
          <p:cNvPr id="25" name="Obdélník 24"/>
          <p:cNvSpPr/>
          <p:nvPr/>
        </p:nvSpPr>
        <p:spPr>
          <a:xfrm>
            <a:off x="5072066" y="3929066"/>
            <a:ext cx="99738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cs-CZ" sz="3200" b="1" dirty="0" smtClean="0">
                <a:solidFill>
                  <a:prstClr val="white"/>
                </a:solidFill>
                <a:latin typeface="Bookman Old Style" pitchFamily="18" charset="0"/>
              </a:rPr>
              <a:t>539</a:t>
            </a:r>
            <a:endParaRPr lang="cs-CZ" sz="3200" b="1" dirty="0">
              <a:solidFill>
                <a:prstClr val="white"/>
              </a:solidFill>
              <a:latin typeface="Bookman Old Style" pitchFamily="18" charset="0"/>
            </a:endParaRPr>
          </a:p>
        </p:txBody>
      </p:sp>
      <p:sp>
        <p:nvSpPr>
          <p:cNvPr id="26" name="Obdélník 25"/>
          <p:cNvSpPr/>
          <p:nvPr/>
        </p:nvSpPr>
        <p:spPr>
          <a:xfrm>
            <a:off x="4714876" y="4500570"/>
            <a:ext cx="99738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cs-CZ" sz="3200" b="1" dirty="0" smtClean="0">
                <a:solidFill>
                  <a:prstClr val="white"/>
                </a:solidFill>
                <a:latin typeface="Bookman Old Style" pitchFamily="18" charset="0"/>
              </a:rPr>
              <a:t>559</a:t>
            </a:r>
            <a:endParaRPr lang="cs-CZ" sz="3200" b="1" dirty="0">
              <a:solidFill>
                <a:prstClr val="white"/>
              </a:solidFill>
              <a:latin typeface="Bookman Old Style" pitchFamily="18" charset="0"/>
            </a:endParaRPr>
          </a:p>
        </p:txBody>
      </p:sp>
      <p:sp>
        <p:nvSpPr>
          <p:cNvPr id="27" name="Obdélník 26"/>
          <p:cNvSpPr/>
          <p:nvPr/>
        </p:nvSpPr>
        <p:spPr>
          <a:xfrm>
            <a:off x="5643570" y="5072074"/>
            <a:ext cx="99738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cs-CZ" sz="3200" b="1" dirty="0" smtClean="0">
                <a:solidFill>
                  <a:prstClr val="white"/>
                </a:solidFill>
                <a:latin typeface="Bookman Old Style" pitchFamily="18" charset="0"/>
              </a:rPr>
              <a:t>677</a:t>
            </a:r>
            <a:endParaRPr lang="cs-CZ" sz="3200" b="1" dirty="0">
              <a:solidFill>
                <a:prstClr val="white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 tmFilter="0,0; .5, 1; 1, 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 tmFilter="0,0; .5, 1; 1, 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 tmFilter="0,0; .5, 1; 1, 1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 tmFilter="0,0; .5, 1; 1, 1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 tmFilter="0,0; .5, 1; 1, 1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500" tmFilter="0,0; .5, 1; 1, 1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500" tmFilter="0,0; .5, 1; 1, 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500" tmFilter="0,0; .5, 1; 1, 1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1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50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9" dur="500" tmFilter="0,0; .5, 1; 1, 1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8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7" dur="50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6" dur="500" tmFilter="0,0; .5, 1; 1, 1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5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4" dur="500" tmFilter="0,0; .5, 1; 1, 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3" dur="500" tmFilter="0,0; .5, 1; 1, 1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2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1" dur="500" tmFilter="0,0; .5, 1; 1, 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2" fill="hold">
                      <p:stCondLst>
                        <p:cond delay="indefinite"/>
                      </p:stCondLst>
                      <p:childTnLst>
                        <p:par>
                          <p:cTn id="253" fill="hold">
                            <p:stCondLst>
                              <p:cond delay="0"/>
                            </p:stCondLst>
                            <p:childTnLst>
                              <p:par>
                                <p:cTn id="25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0" dur="500" tmFilter="0,0; .5, 1; 1, 1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1" fill="hold">
                      <p:stCondLst>
                        <p:cond delay="indefinite"/>
                      </p:stCondLst>
                      <p:childTnLst>
                        <p:par>
                          <p:cTn id="262" fill="hold">
                            <p:stCondLst>
                              <p:cond delay="0"/>
                            </p:stCondLst>
                            <p:childTnLst>
                              <p:par>
                                <p:cTn id="26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9" dur="500" tmFilter="0,0; .5, 1; 1, 1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/>
      <p:bldP spid="22" grpId="0"/>
      <p:bldP spid="23" grpId="0"/>
      <p:bldP spid="24" grpId="0"/>
      <p:bldP spid="25" grpId="0"/>
      <p:bldP spid="26" grpId="0"/>
      <p:bldP spid="2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 smtClean="0">
                <a:latin typeface="Bookman Old Style" pitchFamily="18" charset="0"/>
              </a:rPr>
              <a:t>+ a – do 1000 pod sebou</a:t>
            </a:r>
            <a:br>
              <a:rPr lang="cs-CZ" b="1" dirty="0" smtClean="0">
                <a:latin typeface="Bookman Old Style" pitchFamily="18" charset="0"/>
              </a:rPr>
            </a:br>
            <a:r>
              <a:rPr lang="cs-CZ" sz="1600" b="1" dirty="0" smtClean="0">
                <a:latin typeface="Bookman Old Style" pitchFamily="18" charset="0"/>
              </a:rPr>
              <a:t>Zopakuj si postup.</a:t>
            </a:r>
            <a:endParaRPr lang="cs-CZ" b="1" dirty="0">
              <a:latin typeface="Bookman Old Style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0034" y="1643050"/>
            <a:ext cx="8229600" cy="4525963"/>
          </a:xfrm>
          <a:blipFill>
            <a:blip r:embed="rId3" cstate="print"/>
            <a:stretch>
              <a:fillRect/>
            </a:stretch>
          </a:blipFill>
        </p:spPr>
        <p:txBody>
          <a:bodyPr/>
          <a:lstStyle/>
          <a:p>
            <a:pPr>
              <a:buNone/>
            </a:pPr>
            <a:r>
              <a:rPr lang="cs-CZ" dirty="0" smtClean="0">
                <a:solidFill>
                  <a:schemeClr val="bg1"/>
                </a:solidFill>
                <a:latin typeface="Bookman Old Style" pitchFamily="18" charset="0"/>
              </a:rPr>
              <a:t>		</a:t>
            </a:r>
            <a:r>
              <a:rPr lang="cs-CZ" u="sng" dirty="0" smtClean="0">
                <a:solidFill>
                  <a:schemeClr val="bg1"/>
                </a:solidFill>
                <a:latin typeface="Bookman Old Style" pitchFamily="18" charset="0"/>
              </a:rPr>
              <a:t>sčítání</a:t>
            </a:r>
            <a:r>
              <a:rPr lang="cs-CZ" dirty="0" smtClean="0">
                <a:solidFill>
                  <a:schemeClr val="bg1"/>
                </a:solidFill>
                <a:latin typeface="Bookman Old Style" pitchFamily="18" charset="0"/>
              </a:rPr>
              <a:t>				</a:t>
            </a:r>
            <a:r>
              <a:rPr lang="cs-CZ" u="sng" dirty="0" smtClean="0">
                <a:solidFill>
                  <a:schemeClr val="bg1"/>
                </a:solidFill>
                <a:latin typeface="Bookman Old Style" pitchFamily="18" charset="0"/>
              </a:rPr>
              <a:t>odčítání</a:t>
            </a:r>
          </a:p>
          <a:p>
            <a:pPr>
              <a:buNone/>
            </a:pPr>
            <a:r>
              <a:rPr lang="cs-CZ" dirty="0" smtClean="0">
                <a:solidFill>
                  <a:schemeClr val="bg1"/>
                </a:solidFill>
                <a:latin typeface="Bookman Old Style" pitchFamily="18" charset="0"/>
              </a:rPr>
              <a:t>		  253				    875</a:t>
            </a:r>
          </a:p>
          <a:p>
            <a:pPr>
              <a:buNone/>
            </a:pPr>
            <a:r>
              <a:rPr lang="cs-CZ" dirty="0" smtClean="0">
                <a:solidFill>
                  <a:schemeClr val="bg1"/>
                </a:solidFill>
                <a:latin typeface="Bookman Old Style" pitchFamily="18" charset="0"/>
              </a:rPr>
              <a:t>		  </a:t>
            </a:r>
            <a:r>
              <a:rPr lang="cs-CZ" u="sng" dirty="0" smtClean="0">
                <a:solidFill>
                  <a:schemeClr val="bg1"/>
                </a:solidFill>
                <a:latin typeface="Bookman Old Style" pitchFamily="18" charset="0"/>
              </a:rPr>
              <a:t>639</a:t>
            </a:r>
            <a:r>
              <a:rPr lang="cs-CZ" dirty="0" smtClean="0">
                <a:solidFill>
                  <a:schemeClr val="bg1"/>
                </a:solidFill>
                <a:latin typeface="Bookman Old Style" pitchFamily="18" charset="0"/>
              </a:rPr>
              <a:t>				   -</a:t>
            </a:r>
            <a:r>
              <a:rPr lang="cs-CZ" u="sng" dirty="0" smtClean="0">
                <a:solidFill>
                  <a:schemeClr val="bg1"/>
                </a:solidFill>
                <a:latin typeface="Bookman Old Style" pitchFamily="18" charset="0"/>
              </a:rPr>
              <a:t>348</a:t>
            </a:r>
            <a:endParaRPr lang="cs-CZ" dirty="0" smtClean="0">
              <a:solidFill>
                <a:schemeClr val="bg1"/>
              </a:solidFill>
              <a:latin typeface="Bookman Old Style" pitchFamily="18" charset="0"/>
            </a:endParaRPr>
          </a:p>
          <a:p>
            <a:pPr>
              <a:buNone/>
            </a:pPr>
            <a:endParaRPr lang="cs-CZ" dirty="0" smtClean="0">
              <a:solidFill>
                <a:schemeClr val="bg1"/>
              </a:solidFill>
              <a:latin typeface="Bookman Old Style" pitchFamily="18" charset="0"/>
            </a:endParaRPr>
          </a:p>
          <a:p>
            <a:pPr>
              <a:buNone/>
            </a:pPr>
            <a:endParaRPr lang="cs-CZ" dirty="0" smtClean="0">
              <a:solidFill>
                <a:schemeClr val="bg1"/>
              </a:solidFill>
              <a:latin typeface="Bookman Old Style" pitchFamily="18" charset="0"/>
            </a:endParaRPr>
          </a:p>
          <a:p>
            <a:pPr>
              <a:buNone/>
            </a:pPr>
            <a:r>
              <a:rPr lang="cs-CZ" sz="2400" b="1" dirty="0" smtClean="0">
                <a:solidFill>
                  <a:schemeClr val="bg1"/>
                </a:solidFill>
                <a:latin typeface="Bookman Old Style" pitchFamily="18" charset="0"/>
              </a:rPr>
              <a:t>*Pozn.: Zkoušku děláme vždy opačnou operací. </a:t>
            </a:r>
          </a:p>
          <a:p>
            <a:pPr>
              <a:buNone/>
            </a:pPr>
            <a:r>
              <a:rPr lang="cs-CZ" sz="2400" dirty="0" smtClean="0">
                <a:solidFill>
                  <a:schemeClr val="bg1"/>
                </a:solidFill>
                <a:latin typeface="Bookman Old Style" pitchFamily="18" charset="0"/>
              </a:rPr>
              <a:t>			(u sčítání je to -, u odčítání +) </a:t>
            </a:r>
            <a:endParaRPr lang="cs-CZ" sz="2400" u="sng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43372" y="3143248"/>
            <a:ext cx="5257800" cy="386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43372" y="3143248"/>
            <a:ext cx="5257800" cy="386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ovéPole 7"/>
          <p:cNvSpPr txBox="1"/>
          <p:nvPr/>
        </p:nvSpPr>
        <p:spPr>
          <a:xfrm>
            <a:off x="2143108" y="3286124"/>
            <a:ext cx="4286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smtClean="0">
                <a:solidFill>
                  <a:schemeClr val="bg1"/>
                </a:solidFill>
                <a:latin typeface="Bookman Old Style" pitchFamily="18" charset="0"/>
              </a:rPr>
              <a:t>2</a:t>
            </a:r>
            <a:endParaRPr lang="cs-CZ" sz="3200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143372" y="3143248"/>
            <a:ext cx="5257800" cy="386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143372" y="3143248"/>
            <a:ext cx="5257800" cy="386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143372" y="3143248"/>
            <a:ext cx="5257800" cy="386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143372" y="3143248"/>
            <a:ext cx="5257800" cy="386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Obdélník 14"/>
          <p:cNvSpPr/>
          <p:nvPr/>
        </p:nvSpPr>
        <p:spPr>
          <a:xfrm>
            <a:off x="1857356" y="3286124"/>
            <a:ext cx="43954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cs-CZ" sz="3200" dirty="0" smtClean="0">
                <a:solidFill>
                  <a:prstClr val="white"/>
                </a:solidFill>
                <a:latin typeface="Bookman Old Style" pitchFamily="18" charset="0"/>
              </a:rPr>
              <a:t>9</a:t>
            </a:r>
            <a:endParaRPr lang="cs-CZ" sz="3200" dirty="0">
              <a:solidFill>
                <a:prstClr val="white"/>
              </a:solidFill>
              <a:latin typeface="Bookman Old Style" pitchFamily="18" charset="0"/>
            </a:endParaRPr>
          </a:p>
        </p:txBody>
      </p:sp>
      <p:pic>
        <p:nvPicPr>
          <p:cNvPr id="3085" name="Picture 13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886200" y="3143248"/>
            <a:ext cx="5257800" cy="386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Obdélník 17"/>
          <p:cNvSpPr/>
          <p:nvPr/>
        </p:nvSpPr>
        <p:spPr>
          <a:xfrm>
            <a:off x="1571604" y="3286124"/>
            <a:ext cx="43954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cs-CZ" sz="3200" dirty="0" smtClean="0">
                <a:solidFill>
                  <a:prstClr val="white"/>
                </a:solidFill>
                <a:latin typeface="Bookman Old Style" pitchFamily="18" charset="0"/>
              </a:rPr>
              <a:t>8</a:t>
            </a:r>
            <a:endParaRPr lang="cs-CZ" sz="3200" dirty="0">
              <a:solidFill>
                <a:prstClr val="white"/>
              </a:solidFill>
              <a:latin typeface="Bookman Old Style" pitchFamily="18" charset="0"/>
            </a:endParaRPr>
          </a:p>
        </p:txBody>
      </p:sp>
      <p:cxnSp>
        <p:nvCxnSpPr>
          <p:cNvPr id="20" name="Přímá spojovací čára 19"/>
          <p:cNvCxnSpPr/>
          <p:nvPr/>
        </p:nvCxnSpPr>
        <p:spPr>
          <a:xfrm>
            <a:off x="1571604" y="3786190"/>
            <a:ext cx="928694" cy="1588"/>
          </a:xfrm>
          <a:prstGeom prst="line">
            <a:avLst/>
          </a:prstGeom>
          <a:ln>
            <a:solidFill>
              <a:srgbClr val="C1FFFF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Přímá spojovací čára 20"/>
          <p:cNvCxnSpPr/>
          <p:nvPr/>
        </p:nvCxnSpPr>
        <p:spPr>
          <a:xfrm>
            <a:off x="1571604" y="3857628"/>
            <a:ext cx="928694" cy="1588"/>
          </a:xfrm>
          <a:prstGeom prst="line">
            <a:avLst/>
          </a:prstGeom>
          <a:ln>
            <a:solidFill>
              <a:srgbClr val="C1FFFF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3087" name="Picture 15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-214346" y="2990850"/>
            <a:ext cx="5257800" cy="386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8" name="Picture 16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2143108" y="3286124"/>
            <a:ext cx="2876550" cy="240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9" name="Picture 17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2143108" y="3286124"/>
            <a:ext cx="2876550" cy="240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6" name="TextovéPole 25"/>
          <p:cNvSpPr txBox="1"/>
          <p:nvPr/>
        </p:nvSpPr>
        <p:spPr>
          <a:xfrm>
            <a:off x="7072330" y="3286124"/>
            <a:ext cx="4395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dirty="0" smtClean="0">
                <a:solidFill>
                  <a:schemeClr val="bg1"/>
                </a:solidFill>
                <a:latin typeface="Bookman Old Style" pitchFamily="18" charset="0"/>
              </a:rPr>
              <a:t>7</a:t>
            </a:r>
            <a:endParaRPr lang="cs-CZ" sz="3200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pic>
        <p:nvPicPr>
          <p:cNvPr id="3090" name="Picture 18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2143108" y="3286124"/>
            <a:ext cx="2876550" cy="240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91" name="Picture 19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2143108" y="3286124"/>
            <a:ext cx="2876550" cy="240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92" name="Picture 20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2143108" y="3286124"/>
            <a:ext cx="2876550" cy="240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93" name="Picture 21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2143108" y="3286124"/>
            <a:ext cx="2876550" cy="240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94" name="Picture 22"/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2143108" y="3286124"/>
            <a:ext cx="2876550" cy="240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95" name="Picture 23"/>
          <p:cNvPicPr>
            <a:picLocks noChangeAspect="1" noChangeArrowheads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2143108" y="3286124"/>
            <a:ext cx="2876550" cy="240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96" name="Picture 24"/>
          <p:cNvPicPr>
            <a:picLocks noChangeAspect="1" noChangeArrowheads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>
            <a:off x="2143108" y="3286124"/>
            <a:ext cx="2876550" cy="240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4" name="Obdélník 33"/>
          <p:cNvSpPr/>
          <p:nvPr/>
        </p:nvSpPr>
        <p:spPr>
          <a:xfrm>
            <a:off x="6786578" y="3286124"/>
            <a:ext cx="43954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cs-CZ" sz="3200" dirty="0" smtClean="0">
                <a:solidFill>
                  <a:prstClr val="white"/>
                </a:solidFill>
                <a:latin typeface="Bookman Old Style" pitchFamily="18" charset="0"/>
              </a:rPr>
              <a:t>2</a:t>
            </a:r>
            <a:endParaRPr lang="cs-CZ" sz="3200" dirty="0">
              <a:solidFill>
                <a:prstClr val="white"/>
              </a:solidFill>
              <a:latin typeface="Bookman Old Style" pitchFamily="18" charset="0"/>
            </a:endParaRPr>
          </a:p>
        </p:txBody>
      </p:sp>
      <p:pic>
        <p:nvPicPr>
          <p:cNvPr id="3097" name="Picture 25"/>
          <p:cNvPicPr>
            <a:picLocks noChangeAspect="1" noChangeArrowheads="1"/>
          </p:cNvPicPr>
          <p:nvPr/>
        </p:nvPicPr>
        <p:blipFill>
          <a:blip r:embed="rId21"/>
          <a:srcRect/>
          <a:stretch>
            <a:fillRect/>
          </a:stretch>
        </p:blipFill>
        <p:spPr bwMode="auto">
          <a:xfrm>
            <a:off x="2143108" y="3286124"/>
            <a:ext cx="2876550" cy="240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6" name="Obdélník 35"/>
          <p:cNvSpPr/>
          <p:nvPr/>
        </p:nvSpPr>
        <p:spPr>
          <a:xfrm>
            <a:off x="6500826" y="3286124"/>
            <a:ext cx="43954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cs-CZ" sz="3200" dirty="0" smtClean="0">
                <a:solidFill>
                  <a:prstClr val="white"/>
                </a:solidFill>
                <a:latin typeface="Bookman Old Style" pitchFamily="18" charset="0"/>
              </a:rPr>
              <a:t>5</a:t>
            </a:r>
            <a:endParaRPr lang="cs-CZ" sz="3200" dirty="0">
              <a:solidFill>
                <a:prstClr val="white"/>
              </a:solidFill>
              <a:latin typeface="Bookman Old Style" pitchFamily="18" charset="0"/>
            </a:endParaRPr>
          </a:p>
        </p:txBody>
      </p:sp>
      <p:cxnSp>
        <p:nvCxnSpPr>
          <p:cNvPr id="38" name="Přímá spojovací čára 37"/>
          <p:cNvCxnSpPr/>
          <p:nvPr/>
        </p:nvCxnSpPr>
        <p:spPr>
          <a:xfrm>
            <a:off x="6429388" y="3786190"/>
            <a:ext cx="1143008" cy="1588"/>
          </a:xfrm>
          <a:prstGeom prst="line">
            <a:avLst/>
          </a:prstGeom>
          <a:ln>
            <a:solidFill>
              <a:srgbClr val="C1FFFF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9" name="Přímá spojovací čára 38"/>
          <p:cNvCxnSpPr/>
          <p:nvPr/>
        </p:nvCxnSpPr>
        <p:spPr>
          <a:xfrm>
            <a:off x="6429388" y="3857628"/>
            <a:ext cx="1143008" cy="1588"/>
          </a:xfrm>
          <a:prstGeom prst="line">
            <a:avLst/>
          </a:prstGeom>
          <a:ln>
            <a:solidFill>
              <a:srgbClr val="C1FFFF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1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10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1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3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1000"/>
                                        <p:tgtEl>
                                          <p:spTgt spid="30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500" tmFilter="0,0; .5, 1; 1, 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3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1000"/>
                                        <p:tgtEl>
                                          <p:spTgt spid="30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1000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0" dur="500" tmFilter="0,0; .5, 1; 1, 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30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30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3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30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30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3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8" dur="1000"/>
                                        <p:tgtEl>
                                          <p:spTgt spid="30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9" dur="1000"/>
                                        <p:tgtEl>
                                          <p:spTgt spid="30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000"/>
                                        <p:tgtEl>
                                          <p:spTgt spid="30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3" dur="1000"/>
                                        <p:tgtEl>
                                          <p:spTgt spid="30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4" dur="1000"/>
                                        <p:tgtEl>
                                          <p:spTgt spid="30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000"/>
                                        <p:tgtEl>
                                          <p:spTgt spid="30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1" dur="500" fill="hold"/>
                                        <p:tgtEl>
                                          <p:spTgt spid="30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30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3" dur="500"/>
                                        <p:tgtEl>
                                          <p:spTgt spid="3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6" dur="500" fill="hold"/>
                                        <p:tgtEl>
                                          <p:spTgt spid="30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500" fill="hold"/>
                                        <p:tgtEl>
                                          <p:spTgt spid="30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8" dur="500"/>
                                        <p:tgtEl>
                                          <p:spTgt spid="3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2" dur="1000"/>
                                        <p:tgtEl>
                                          <p:spTgt spid="30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3" dur="1000"/>
                                        <p:tgtEl>
                                          <p:spTgt spid="30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1000"/>
                                        <p:tgtEl>
                                          <p:spTgt spid="30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7" dur="1000"/>
                                        <p:tgtEl>
                                          <p:spTgt spid="30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8" dur="1000"/>
                                        <p:tgtEl>
                                          <p:spTgt spid="30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1000"/>
                                        <p:tgtEl>
                                          <p:spTgt spid="30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5" dur="500" fill="hold"/>
                                        <p:tgtEl>
                                          <p:spTgt spid="30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500" fill="hold"/>
                                        <p:tgtEl>
                                          <p:spTgt spid="30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3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0" dur="500" fill="hold"/>
                                        <p:tgtEl>
                                          <p:spTgt spid="30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500" fill="hold"/>
                                        <p:tgtEl>
                                          <p:spTgt spid="30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2" dur="500"/>
                                        <p:tgtEl>
                                          <p:spTgt spid="3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6" dur="1000"/>
                                        <p:tgtEl>
                                          <p:spTgt spid="30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7" dur="1000"/>
                                        <p:tgtEl>
                                          <p:spTgt spid="30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1000"/>
                                        <p:tgtEl>
                                          <p:spTgt spid="30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1" dur="1000"/>
                                        <p:tgtEl>
                                          <p:spTgt spid="30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2" dur="1000"/>
                                        <p:tgtEl>
                                          <p:spTgt spid="30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1000"/>
                                        <p:tgtEl>
                                          <p:spTgt spid="30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9" dur="500" fill="hold"/>
                                        <p:tgtEl>
                                          <p:spTgt spid="30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500" fill="hold"/>
                                        <p:tgtEl>
                                          <p:spTgt spid="30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1" dur="500"/>
                                        <p:tgtEl>
                                          <p:spTgt spid="3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4" dur="500" fill="hold"/>
                                        <p:tgtEl>
                                          <p:spTgt spid="30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500" fill="hold"/>
                                        <p:tgtEl>
                                          <p:spTgt spid="30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6" dur="500"/>
                                        <p:tgtEl>
                                          <p:spTgt spid="3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7" fill="hold">
                      <p:stCondLst>
                        <p:cond delay="indefinite"/>
                      </p:stCondLst>
                      <p:childTnLst>
                        <p:par>
                          <p:cTn id="248" fill="hold">
                            <p:stCondLst>
                              <p:cond delay="0"/>
                            </p:stCondLst>
                            <p:childTnLst>
                              <p:par>
                                <p:cTn id="249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0" dur="1000"/>
                                        <p:tgtEl>
                                          <p:spTgt spid="30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1" dur="1000"/>
                                        <p:tgtEl>
                                          <p:spTgt spid="30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2" dur="1000"/>
                                        <p:tgtEl>
                                          <p:spTgt spid="30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4" fill="hold">
                      <p:stCondLst>
                        <p:cond delay="indefinite"/>
                      </p:stCondLst>
                      <p:childTnLst>
                        <p:par>
                          <p:cTn id="255" fill="hold">
                            <p:stCondLst>
                              <p:cond delay="0"/>
                            </p:stCondLst>
                            <p:childTnLst>
                              <p:par>
                                <p:cTn id="25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8" dur="500" fill="hold"/>
                                        <p:tgtEl>
                                          <p:spTgt spid="30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9" dur="500" fill="hold"/>
                                        <p:tgtEl>
                                          <p:spTgt spid="30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0" dur="500"/>
                                        <p:tgtEl>
                                          <p:spTgt spid="3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1" fill="hold">
                      <p:stCondLst>
                        <p:cond delay="indefinite"/>
                      </p:stCondLst>
                      <p:childTnLst>
                        <p:par>
                          <p:cTn id="262" fill="hold">
                            <p:stCondLst>
                              <p:cond delay="0"/>
                            </p:stCondLst>
                            <p:childTnLst>
                              <p:par>
                                <p:cTn id="263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4" dur="1000"/>
                                        <p:tgtEl>
                                          <p:spTgt spid="30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5" dur="1000"/>
                                        <p:tgtEl>
                                          <p:spTgt spid="30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6" dur="1000"/>
                                        <p:tgtEl>
                                          <p:spTgt spid="30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8" fill="hold">
                      <p:stCondLst>
                        <p:cond delay="indefinite"/>
                      </p:stCondLst>
                      <p:childTnLst>
                        <p:par>
                          <p:cTn id="269" fill="hold">
                            <p:stCondLst>
                              <p:cond delay="0"/>
                            </p:stCondLst>
                            <p:childTnLst>
                              <p:par>
                                <p:cTn id="27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2" dur="500" fill="hold"/>
                                        <p:tgtEl>
                                          <p:spTgt spid="30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3" dur="500" fill="hold"/>
                                        <p:tgtEl>
                                          <p:spTgt spid="30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4" dur="500"/>
                                        <p:tgtEl>
                                          <p:spTgt spid="3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5" fill="hold">
                      <p:stCondLst>
                        <p:cond delay="indefinite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8" dur="1000"/>
                                        <p:tgtEl>
                                          <p:spTgt spid="30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9" dur="1000"/>
                                        <p:tgtEl>
                                          <p:spTgt spid="30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1000"/>
                                        <p:tgtEl>
                                          <p:spTgt spid="30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2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3" dur="1000"/>
                                        <p:tgtEl>
                                          <p:spTgt spid="30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4" dur="1000"/>
                                        <p:tgtEl>
                                          <p:spTgt spid="30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5" dur="1000"/>
                                        <p:tgtEl>
                                          <p:spTgt spid="30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7" fill="hold">
                      <p:stCondLst>
                        <p:cond delay="indefinite"/>
                      </p:stCondLst>
                      <p:childTnLst>
                        <p:par>
                          <p:cTn id="288" fill="hold">
                            <p:stCondLst>
                              <p:cond delay="0"/>
                            </p:stCondLst>
                            <p:childTnLst>
                              <p:par>
                                <p:cTn id="289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5" dur="500" tmFilter="0,0; .5, 1; 1, 1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6" fill="hold">
                      <p:stCondLst>
                        <p:cond delay="indefinite"/>
                      </p:stCondLst>
                      <p:childTnLst>
                        <p:par>
                          <p:cTn id="297" fill="hold">
                            <p:stCondLst>
                              <p:cond delay="0"/>
                            </p:stCondLst>
                            <p:childTnLst>
                              <p:par>
                                <p:cTn id="29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0" dur="500" fill="hold"/>
                                        <p:tgtEl>
                                          <p:spTgt spid="30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1" dur="500" fill="hold"/>
                                        <p:tgtEl>
                                          <p:spTgt spid="30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2" dur="500"/>
                                        <p:tgtEl>
                                          <p:spTgt spid="3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5" dur="500" fill="hold"/>
                                        <p:tgtEl>
                                          <p:spTgt spid="30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6" dur="500" fill="hold"/>
                                        <p:tgtEl>
                                          <p:spTgt spid="30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7" dur="500"/>
                                        <p:tgtEl>
                                          <p:spTgt spid="3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8" fill="hold">
                      <p:stCondLst>
                        <p:cond delay="indefinite"/>
                      </p:stCondLst>
                      <p:childTnLst>
                        <p:par>
                          <p:cTn id="309" fill="hold">
                            <p:stCondLst>
                              <p:cond delay="0"/>
                            </p:stCondLst>
                            <p:childTnLst>
                              <p:par>
                                <p:cTn id="31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1" dur="1000"/>
                                        <p:tgtEl>
                                          <p:spTgt spid="30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2" dur="1000"/>
                                        <p:tgtEl>
                                          <p:spTgt spid="30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3" dur="1000"/>
                                        <p:tgtEl>
                                          <p:spTgt spid="30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5" fill="hold">
                      <p:stCondLst>
                        <p:cond delay="indefinite"/>
                      </p:stCondLst>
                      <p:childTnLst>
                        <p:par>
                          <p:cTn id="316" fill="hold">
                            <p:stCondLst>
                              <p:cond delay="0"/>
                            </p:stCondLst>
                            <p:childTnLst>
                              <p:par>
                                <p:cTn id="3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9" dur="500" fill="hold"/>
                                        <p:tgtEl>
                                          <p:spTgt spid="30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0" dur="500" fill="hold"/>
                                        <p:tgtEl>
                                          <p:spTgt spid="30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1" dur="500"/>
                                        <p:tgtEl>
                                          <p:spTgt spid="30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2" fill="hold">
                      <p:stCondLst>
                        <p:cond delay="indefinite"/>
                      </p:stCondLst>
                      <p:childTnLst>
                        <p:par>
                          <p:cTn id="323" fill="hold">
                            <p:stCondLst>
                              <p:cond delay="0"/>
                            </p:stCondLst>
                            <p:childTnLst>
                              <p:par>
                                <p:cTn id="324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5" dur="1000"/>
                                        <p:tgtEl>
                                          <p:spTgt spid="30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6" dur="1000"/>
                                        <p:tgtEl>
                                          <p:spTgt spid="30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7" dur="1000"/>
                                        <p:tgtEl>
                                          <p:spTgt spid="30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9" fill="hold">
                      <p:stCondLst>
                        <p:cond delay="indefinite"/>
                      </p:stCondLst>
                      <p:childTnLst>
                        <p:par>
                          <p:cTn id="330" fill="hold">
                            <p:stCondLst>
                              <p:cond delay="0"/>
                            </p:stCondLst>
                            <p:childTnLst>
                              <p:par>
                                <p:cTn id="33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3" dur="500" fill="hold"/>
                                        <p:tgtEl>
                                          <p:spTgt spid="30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4" dur="500" fill="hold"/>
                                        <p:tgtEl>
                                          <p:spTgt spid="30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5" dur="500"/>
                                        <p:tgtEl>
                                          <p:spTgt spid="30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6" fill="hold">
                      <p:stCondLst>
                        <p:cond delay="indefinite"/>
                      </p:stCondLst>
                      <p:childTnLst>
                        <p:par>
                          <p:cTn id="337" fill="hold">
                            <p:stCondLst>
                              <p:cond delay="0"/>
                            </p:stCondLst>
                            <p:childTnLst>
                              <p:par>
                                <p:cTn id="33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9" dur="1000"/>
                                        <p:tgtEl>
                                          <p:spTgt spid="30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0" dur="1000"/>
                                        <p:tgtEl>
                                          <p:spTgt spid="30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1" dur="1000"/>
                                        <p:tgtEl>
                                          <p:spTgt spid="30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3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4" dur="1000"/>
                                        <p:tgtEl>
                                          <p:spTgt spid="30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5" dur="1000"/>
                                        <p:tgtEl>
                                          <p:spTgt spid="30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6" dur="1000"/>
                                        <p:tgtEl>
                                          <p:spTgt spid="30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8" fill="hold">
                      <p:stCondLst>
                        <p:cond delay="indefinite"/>
                      </p:stCondLst>
                      <p:childTnLst>
                        <p:par>
                          <p:cTn id="349" fill="hold">
                            <p:stCondLst>
                              <p:cond delay="0"/>
                            </p:stCondLst>
                            <p:childTnLst>
                              <p:par>
                                <p:cTn id="35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6" dur="500" tmFilter="0,0; .5, 1; 1, 1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7" fill="hold">
                      <p:stCondLst>
                        <p:cond delay="indefinite"/>
                      </p:stCondLst>
                      <p:childTnLst>
                        <p:par>
                          <p:cTn id="358" fill="hold">
                            <p:stCondLst>
                              <p:cond delay="0"/>
                            </p:stCondLst>
                            <p:childTnLst>
                              <p:par>
                                <p:cTn id="35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1" dur="500" fill="hold"/>
                                        <p:tgtEl>
                                          <p:spTgt spid="30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2" dur="500" fill="hold"/>
                                        <p:tgtEl>
                                          <p:spTgt spid="30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3" dur="500"/>
                                        <p:tgtEl>
                                          <p:spTgt spid="3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6" dur="500" fill="hold"/>
                                        <p:tgtEl>
                                          <p:spTgt spid="30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7" dur="500" fill="hold"/>
                                        <p:tgtEl>
                                          <p:spTgt spid="30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8" dur="500"/>
                                        <p:tgtEl>
                                          <p:spTgt spid="3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9" fill="hold">
                      <p:stCondLst>
                        <p:cond delay="indefinite"/>
                      </p:stCondLst>
                      <p:childTnLst>
                        <p:par>
                          <p:cTn id="370" fill="hold">
                            <p:stCondLst>
                              <p:cond delay="0"/>
                            </p:stCondLst>
                            <p:childTnLst>
                              <p:par>
                                <p:cTn id="371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2" dur="1000"/>
                                        <p:tgtEl>
                                          <p:spTgt spid="30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3" dur="1000"/>
                                        <p:tgtEl>
                                          <p:spTgt spid="30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4" dur="1000"/>
                                        <p:tgtEl>
                                          <p:spTgt spid="30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6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7" dur="1000"/>
                                        <p:tgtEl>
                                          <p:spTgt spid="30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8" dur="1000"/>
                                        <p:tgtEl>
                                          <p:spTgt spid="30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9" dur="1000"/>
                                        <p:tgtEl>
                                          <p:spTgt spid="30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1" fill="hold">
                      <p:stCondLst>
                        <p:cond delay="indefinite"/>
                      </p:stCondLst>
                      <p:childTnLst>
                        <p:par>
                          <p:cTn id="382" fill="hold">
                            <p:stCondLst>
                              <p:cond delay="0"/>
                            </p:stCondLst>
                            <p:childTnLst>
                              <p:par>
                                <p:cTn id="383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9" dur="500" tmFilter="0,0; .5, 1; 1, 1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0" fill="hold">
                      <p:stCondLst>
                        <p:cond delay="indefinite"/>
                      </p:stCondLst>
                      <p:childTnLst>
                        <p:par>
                          <p:cTn id="391" fill="hold">
                            <p:stCondLst>
                              <p:cond delay="0"/>
                            </p:stCondLst>
                            <p:childTnLst>
                              <p:par>
                                <p:cTn id="39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94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97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8" fill="hold">
                      <p:stCondLst>
                        <p:cond delay="indefinite"/>
                      </p:stCondLst>
                      <p:childTnLst>
                        <p:par>
                          <p:cTn id="399" fill="hold">
                            <p:stCondLst>
                              <p:cond delay="0"/>
                            </p:stCondLst>
                            <p:childTnLst>
                              <p:par>
                                <p:cTn id="40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6" dur="500" tmFilter="0,0; .5, 1; 1, 1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7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3" dur="500" tmFilter="0,0; .5, 1; 1, 1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5" grpId="0"/>
      <p:bldP spid="18" grpId="0"/>
      <p:bldP spid="3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571480"/>
            <a:ext cx="8229600" cy="5554683"/>
          </a:xfrm>
          <a:blipFill>
            <a:blip r:embed="rId2" cstate="print"/>
            <a:stretch>
              <a:fillRect/>
            </a:stretch>
          </a:blipFill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cs-CZ" sz="5400" b="1" dirty="0" smtClean="0">
                <a:solidFill>
                  <a:schemeClr val="bg1"/>
                </a:solidFill>
                <a:latin typeface="Bookman Old Style" pitchFamily="18" charset="0"/>
              </a:rPr>
              <a:t>Otevři si školní sešit.</a:t>
            </a:r>
          </a:p>
          <a:p>
            <a:pPr>
              <a:buNone/>
            </a:pPr>
            <a:r>
              <a:rPr lang="cs-CZ" sz="5400" b="1" dirty="0" smtClean="0">
                <a:solidFill>
                  <a:schemeClr val="bg1"/>
                </a:solidFill>
                <a:latin typeface="Bookman Old Style" pitchFamily="18" charset="0"/>
              </a:rPr>
              <a:t>Vynechej řádek.</a:t>
            </a:r>
          </a:p>
          <a:p>
            <a:pPr>
              <a:buNone/>
            </a:pPr>
            <a:r>
              <a:rPr lang="cs-CZ" sz="5400" b="1" dirty="0" smtClean="0">
                <a:solidFill>
                  <a:schemeClr val="bg1"/>
                </a:solidFill>
                <a:latin typeface="Bookman Old Style" pitchFamily="18" charset="0"/>
              </a:rPr>
              <a:t>Na nový řádek napiš –</a:t>
            </a:r>
          </a:p>
          <a:p>
            <a:pPr>
              <a:buNone/>
            </a:pPr>
            <a:r>
              <a:rPr lang="cs-CZ" sz="5400" b="1" dirty="0" smtClean="0">
                <a:solidFill>
                  <a:schemeClr val="bg1"/>
                </a:solidFill>
                <a:latin typeface="Bookman Old Style" pitchFamily="18" charset="0"/>
              </a:rPr>
              <a:t>51/18.</a:t>
            </a:r>
          </a:p>
          <a:p>
            <a:pPr>
              <a:buNone/>
            </a:pPr>
            <a:r>
              <a:rPr lang="cs-CZ" sz="5400" b="1" dirty="0" smtClean="0">
                <a:solidFill>
                  <a:schemeClr val="bg1"/>
                </a:solidFill>
                <a:latin typeface="Bookman Old Style" pitchFamily="18" charset="0"/>
              </a:rPr>
              <a:t>Vypočítej, výsledek</a:t>
            </a:r>
          </a:p>
          <a:p>
            <a:pPr>
              <a:buNone/>
            </a:pPr>
            <a:r>
              <a:rPr lang="cs-CZ" sz="5400" b="1" dirty="0" smtClean="0">
                <a:solidFill>
                  <a:schemeClr val="bg1"/>
                </a:solidFill>
                <a:latin typeface="Bookman Old Style" pitchFamily="18" charset="0"/>
              </a:rPr>
              <a:t>ověř zkouškou.</a:t>
            </a:r>
            <a:endParaRPr lang="cs-CZ" sz="5400" b="1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pic>
        <p:nvPicPr>
          <p:cNvPr id="2050" name="Picture 2" descr="OK Hand Sign | EmojiStickers.com | Imágenes de emojis, Emojis de ..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15338" y="642918"/>
            <a:ext cx="501554" cy="630225"/>
          </a:xfrm>
          <a:prstGeom prst="rect">
            <a:avLst/>
          </a:prstGeom>
          <a:noFill/>
        </p:spPr>
      </p:pic>
      <p:pic>
        <p:nvPicPr>
          <p:cNvPr id="5" name="Picture 2" descr="OK Hand Sign | EmojiStickers.com | Imágenes de emojis, Emojis de ..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388" y="1428736"/>
            <a:ext cx="501554" cy="630225"/>
          </a:xfrm>
          <a:prstGeom prst="rect">
            <a:avLst/>
          </a:prstGeom>
          <a:noFill/>
        </p:spPr>
      </p:pic>
      <p:pic>
        <p:nvPicPr>
          <p:cNvPr id="6" name="Picture 2" descr="OK Hand Sign | EmojiStickers.com | Imágenes de emojis, Emojis de ..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14678" y="3286124"/>
            <a:ext cx="501554" cy="630225"/>
          </a:xfrm>
          <a:prstGeom prst="rect">
            <a:avLst/>
          </a:prstGeom>
          <a:noFill/>
        </p:spPr>
      </p:pic>
      <p:pic>
        <p:nvPicPr>
          <p:cNvPr id="7" name="Picture 2" descr="OK Hand Sign | EmojiStickers.com | Imágenes de emojis, Emojis de ..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29322" y="5143512"/>
            <a:ext cx="501554" cy="6302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 tmFilter="0,0; .5, 1; 1, 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 tmFilter="0,0; .5, 1; 1, 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 tmFilter="0,0; .5, 1; 1, 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 tmFilter="0,0; .5, 1; 1, 1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28596" y="571480"/>
            <a:ext cx="8229600" cy="571504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cs-CZ" b="1" dirty="0" smtClean="0">
                <a:latin typeface="Bookman Old Style" pitchFamily="18" charset="0"/>
              </a:rPr>
              <a:t>Pokud jsi došel/a až sem…</a:t>
            </a:r>
          </a:p>
          <a:p>
            <a:pPr algn="ctr">
              <a:buNone/>
            </a:pPr>
            <a:endParaRPr lang="cs-CZ" b="1" dirty="0" smtClean="0">
              <a:latin typeface="Bookman Old Style" pitchFamily="18" charset="0"/>
            </a:endParaRPr>
          </a:p>
          <a:p>
            <a:pPr algn="ctr">
              <a:buNone/>
            </a:pPr>
            <a:endParaRPr lang="cs-CZ" b="1" dirty="0" smtClean="0">
              <a:latin typeface="Bookman Old Style" pitchFamily="18" charset="0"/>
            </a:endParaRPr>
          </a:p>
          <a:p>
            <a:pPr algn="ctr">
              <a:buNone/>
            </a:pPr>
            <a:endParaRPr lang="cs-CZ" b="1" dirty="0" smtClean="0">
              <a:latin typeface="Bookman Old Style" pitchFamily="18" charset="0"/>
            </a:endParaRPr>
          </a:p>
          <a:p>
            <a:pPr algn="ctr">
              <a:buNone/>
            </a:pPr>
            <a:endParaRPr lang="cs-CZ" sz="6000" b="1" dirty="0" smtClean="0">
              <a:latin typeface="Bookman Old Style" pitchFamily="18" charset="0"/>
            </a:endParaRPr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71802" y="1500174"/>
            <a:ext cx="3114680" cy="2261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Obdélník 4"/>
          <p:cNvSpPr/>
          <p:nvPr/>
        </p:nvSpPr>
        <p:spPr>
          <a:xfrm>
            <a:off x="785786" y="3857628"/>
            <a:ext cx="7957628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115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blipFill>
                  <a:blip r:embed="rId3"/>
                  <a:stretch>
                    <a:fillRect/>
                  </a:stretch>
                </a:blip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JSI NEJLEPŠÍ</a:t>
            </a:r>
            <a:endParaRPr lang="cs-CZ" sz="115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blipFill>
                <a:blip r:embed="rId3"/>
                <a:stretch>
                  <a:fillRect/>
                </a:stretch>
              </a:blip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142844" y="714356"/>
            <a:ext cx="8844601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blipFill>
                  <a:blip r:embed="rId2"/>
                  <a:stretch>
                    <a:fillRect/>
                  </a:stretch>
                </a:blip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Odpočiň si…zasloužíš si to!</a:t>
            </a:r>
          </a:p>
          <a:p>
            <a:pPr algn="ctr"/>
            <a:r>
              <a:rPr lang="cs-CZ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blipFill>
                  <a:blip r:embed="rId2"/>
                  <a:stretch>
                    <a:fillRect/>
                  </a:stretch>
                </a:blip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MĚJ SE KRÁSNĚ</a:t>
            </a:r>
            <a:endParaRPr lang="cs-CZ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blipFill>
                <a:blip r:embed="rId2"/>
                <a:stretch>
                  <a:fillRect/>
                </a:stretch>
              </a:blip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14678" y="2786058"/>
            <a:ext cx="2974062" cy="277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 smtClean="0">
                <a:latin typeface="Bookman Old Style" pitchFamily="18" charset="0"/>
              </a:rPr>
              <a:t>Počítání do 1000</a:t>
            </a:r>
            <a:br>
              <a:rPr lang="cs-CZ" b="1" dirty="0" smtClean="0">
                <a:latin typeface="Bookman Old Style" pitchFamily="18" charset="0"/>
              </a:rPr>
            </a:br>
            <a:r>
              <a:rPr lang="cs-CZ" sz="1600" b="1" dirty="0" smtClean="0">
                <a:latin typeface="Bookman Old Style" pitchFamily="18" charset="0"/>
              </a:rPr>
              <a:t>Doplň správně řady čísel.</a:t>
            </a:r>
            <a:endParaRPr lang="cs-CZ" sz="1600" b="1" dirty="0">
              <a:latin typeface="Bookman Old Style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/>
          <a:p>
            <a:pPr>
              <a:buNone/>
            </a:pPr>
            <a:r>
              <a:rPr lang="cs-CZ" dirty="0" smtClean="0">
                <a:solidFill>
                  <a:schemeClr val="bg1"/>
                </a:solidFill>
                <a:latin typeface="Bookman Old Style" pitchFamily="18" charset="0"/>
              </a:rPr>
              <a:t>123, 124, ____, 126,________________130</a:t>
            </a:r>
          </a:p>
          <a:p>
            <a:pPr>
              <a:buNone/>
            </a:pPr>
            <a:r>
              <a:rPr lang="cs-CZ" dirty="0" smtClean="0">
                <a:solidFill>
                  <a:schemeClr val="bg1"/>
                </a:solidFill>
                <a:latin typeface="Bookman Old Style" pitchFamily="18" charset="0"/>
              </a:rPr>
              <a:t>545, 546, 547,_____________________555</a:t>
            </a:r>
          </a:p>
          <a:p>
            <a:pPr>
              <a:buNone/>
            </a:pPr>
            <a:r>
              <a:rPr lang="cs-CZ" dirty="0" smtClean="0">
                <a:solidFill>
                  <a:schemeClr val="bg1"/>
                </a:solidFill>
                <a:latin typeface="Bookman Old Style" pitchFamily="18" charset="0"/>
              </a:rPr>
              <a:t>842,844, 846,______________________860</a:t>
            </a:r>
          </a:p>
          <a:p>
            <a:pPr>
              <a:buNone/>
            </a:pPr>
            <a:r>
              <a:rPr lang="cs-CZ" dirty="0" smtClean="0">
                <a:solidFill>
                  <a:schemeClr val="bg1"/>
                </a:solidFill>
                <a:latin typeface="Bookman Old Style" pitchFamily="18" charset="0"/>
              </a:rPr>
              <a:t>983, 986,_________________________1000</a:t>
            </a:r>
          </a:p>
          <a:p>
            <a:pPr>
              <a:buNone/>
            </a:pPr>
            <a:r>
              <a:rPr lang="cs-CZ" dirty="0" smtClean="0">
                <a:solidFill>
                  <a:schemeClr val="bg1"/>
                </a:solidFill>
                <a:latin typeface="Bookman Old Style" pitchFamily="18" charset="0"/>
              </a:rPr>
              <a:t>710, 720,__________________________800</a:t>
            </a:r>
          </a:p>
          <a:p>
            <a:pPr>
              <a:buNone/>
            </a:pPr>
            <a:r>
              <a:rPr lang="cs-CZ" dirty="0" smtClean="0">
                <a:solidFill>
                  <a:schemeClr val="bg1"/>
                </a:solidFill>
                <a:latin typeface="Bookman Old Style" pitchFamily="18" charset="0"/>
              </a:rPr>
              <a:t>982, 981, 980,_____________________970</a:t>
            </a:r>
          </a:p>
          <a:p>
            <a:pPr>
              <a:buNone/>
            </a:pPr>
            <a:r>
              <a:rPr lang="cs-CZ" dirty="0" smtClean="0">
                <a:solidFill>
                  <a:schemeClr val="bg1"/>
                </a:solidFill>
                <a:latin typeface="Bookman Old Style" pitchFamily="18" charset="0"/>
              </a:rPr>
              <a:t>1000, 995, 990,____________________870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 tmFilter="0,0; .5, 1; 1, 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 tmFilter="0,0; .5, 1; 1, 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 tmFilter="0,0; .5, 1; 1, 1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 tmFilter="0,0; .5, 1; 1, 1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 smtClean="0">
                <a:latin typeface="Bookman Old Style" pitchFamily="18" charset="0"/>
              </a:rPr>
              <a:t>Počítání do 1000</a:t>
            </a:r>
            <a:br>
              <a:rPr lang="cs-CZ" b="1" dirty="0" smtClean="0">
                <a:latin typeface="Bookman Old Style" pitchFamily="18" charset="0"/>
              </a:rPr>
            </a:br>
            <a:r>
              <a:rPr lang="cs-CZ" sz="1800" b="1" dirty="0" smtClean="0">
                <a:latin typeface="Bookman Old Style" pitchFamily="18" charset="0"/>
              </a:rPr>
              <a:t>Rozlož číslo na jednotky, desítky a stovky.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>
              <a:buNone/>
            </a:pPr>
            <a:r>
              <a:rPr lang="cs-CZ" dirty="0" smtClean="0">
                <a:solidFill>
                  <a:schemeClr val="bg1"/>
                </a:solidFill>
                <a:latin typeface="Bookman Old Style" pitchFamily="18" charset="0"/>
              </a:rPr>
              <a:t>254=2.100+5.10+4.1/200+50+4</a:t>
            </a:r>
          </a:p>
          <a:p>
            <a:pPr>
              <a:buNone/>
            </a:pPr>
            <a:r>
              <a:rPr lang="cs-CZ" dirty="0" smtClean="0">
                <a:solidFill>
                  <a:schemeClr val="bg1"/>
                </a:solidFill>
                <a:latin typeface="Bookman Old Style" pitchFamily="18" charset="0"/>
              </a:rPr>
              <a:t>230=</a:t>
            </a:r>
          </a:p>
          <a:p>
            <a:pPr>
              <a:buNone/>
            </a:pPr>
            <a:r>
              <a:rPr lang="cs-CZ" dirty="0" smtClean="0">
                <a:solidFill>
                  <a:schemeClr val="bg1"/>
                </a:solidFill>
                <a:latin typeface="Bookman Old Style" pitchFamily="18" charset="0"/>
              </a:rPr>
              <a:t>147=</a:t>
            </a:r>
          </a:p>
          <a:p>
            <a:pPr>
              <a:buNone/>
            </a:pPr>
            <a:r>
              <a:rPr lang="cs-CZ" dirty="0" smtClean="0">
                <a:solidFill>
                  <a:schemeClr val="bg1"/>
                </a:solidFill>
                <a:latin typeface="Bookman Old Style" pitchFamily="18" charset="0"/>
              </a:rPr>
              <a:t>984=</a:t>
            </a:r>
          </a:p>
          <a:p>
            <a:pPr>
              <a:buNone/>
            </a:pPr>
            <a:r>
              <a:rPr lang="cs-CZ" dirty="0" smtClean="0">
                <a:solidFill>
                  <a:schemeClr val="bg1"/>
                </a:solidFill>
                <a:latin typeface="Bookman Old Style" pitchFamily="18" charset="0"/>
              </a:rPr>
              <a:t>659=</a:t>
            </a:r>
          </a:p>
          <a:p>
            <a:pPr>
              <a:buNone/>
            </a:pPr>
            <a:r>
              <a:rPr lang="cs-CZ" dirty="0" smtClean="0">
                <a:solidFill>
                  <a:schemeClr val="bg1"/>
                </a:solidFill>
                <a:latin typeface="Bookman Old Style" pitchFamily="18" charset="0"/>
              </a:rPr>
              <a:t>368=</a:t>
            </a:r>
          </a:p>
          <a:p>
            <a:pPr>
              <a:buNone/>
            </a:pPr>
            <a:r>
              <a:rPr lang="cs-CZ" dirty="0" smtClean="0">
                <a:solidFill>
                  <a:schemeClr val="bg1"/>
                </a:solidFill>
                <a:latin typeface="Bookman Old Style" pitchFamily="18" charset="0"/>
              </a:rPr>
              <a:t>842=</a:t>
            </a:r>
            <a:endParaRPr lang="cs-CZ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1643042" y="2214554"/>
            <a:ext cx="513473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dirty="0" smtClean="0">
                <a:solidFill>
                  <a:schemeClr val="bg1"/>
                </a:solidFill>
                <a:latin typeface="Bookman Old Style" pitchFamily="18" charset="0"/>
              </a:rPr>
              <a:t>2.100+3.10+0.1/200+30</a:t>
            </a:r>
            <a:endParaRPr lang="cs-CZ" sz="3200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1643042" y="2786058"/>
            <a:ext cx="563647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cs-CZ" sz="3200" dirty="0" smtClean="0">
                <a:solidFill>
                  <a:prstClr val="white"/>
                </a:solidFill>
                <a:latin typeface="Bookman Old Style" pitchFamily="18" charset="0"/>
              </a:rPr>
              <a:t>1.100+4.10+7.1/100+40+7</a:t>
            </a:r>
            <a:endParaRPr lang="cs-CZ" sz="3200" dirty="0">
              <a:solidFill>
                <a:prstClr val="white"/>
              </a:solidFill>
              <a:latin typeface="Bookman Old Style" pitchFamily="18" charset="0"/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1643042" y="3357562"/>
            <a:ext cx="563647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cs-CZ" sz="3200" dirty="0" smtClean="0">
                <a:solidFill>
                  <a:prstClr val="white"/>
                </a:solidFill>
                <a:latin typeface="Bookman Old Style" pitchFamily="18" charset="0"/>
              </a:rPr>
              <a:t>9.100+8.10+7.1/900+80+4</a:t>
            </a:r>
            <a:endParaRPr lang="cs-CZ" sz="3200" dirty="0">
              <a:solidFill>
                <a:prstClr val="white"/>
              </a:solidFill>
              <a:latin typeface="Bookman Old Style" pitchFamily="18" charset="0"/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1643042" y="3929066"/>
            <a:ext cx="563647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cs-CZ" sz="3200" dirty="0" smtClean="0">
                <a:solidFill>
                  <a:prstClr val="white"/>
                </a:solidFill>
                <a:latin typeface="Bookman Old Style" pitchFamily="18" charset="0"/>
              </a:rPr>
              <a:t>6.100+5.10+9.1/600+50+9</a:t>
            </a:r>
            <a:endParaRPr lang="cs-CZ" sz="3200" dirty="0">
              <a:solidFill>
                <a:prstClr val="white"/>
              </a:solidFill>
              <a:latin typeface="Bookman Old Style" pitchFamily="18" charset="0"/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1714480" y="4500570"/>
            <a:ext cx="563647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cs-CZ" sz="3200" dirty="0" smtClean="0">
                <a:solidFill>
                  <a:prstClr val="white"/>
                </a:solidFill>
                <a:latin typeface="Bookman Old Style" pitchFamily="18" charset="0"/>
              </a:rPr>
              <a:t>3.100+6.10+7.1/300+60+8</a:t>
            </a:r>
            <a:endParaRPr lang="cs-CZ" sz="3200" dirty="0">
              <a:solidFill>
                <a:prstClr val="white"/>
              </a:solidFill>
              <a:latin typeface="Bookman Old Style" pitchFamily="18" charset="0"/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1714480" y="5072074"/>
            <a:ext cx="563647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cs-CZ" sz="3200" dirty="0" smtClean="0">
                <a:solidFill>
                  <a:prstClr val="white"/>
                </a:solidFill>
                <a:latin typeface="Bookman Old Style" pitchFamily="18" charset="0"/>
              </a:rPr>
              <a:t>8.100+4.10+2.1/800+40+2</a:t>
            </a:r>
            <a:endParaRPr lang="cs-CZ" sz="3200" dirty="0">
              <a:solidFill>
                <a:prstClr val="white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 tmFilter="0,0; .5, 1; 1, 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 tmFilter="0,0; .5, 1; 1, 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 tmFilter="0,0; .5, 1; 1, 1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 tmFilter="0,0; .5, 1; 1, 1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 smtClean="0">
                <a:latin typeface="Bookman Old Style" pitchFamily="18" charset="0"/>
              </a:rPr>
              <a:t>Počítání do 1000</a:t>
            </a:r>
            <a:br>
              <a:rPr lang="cs-CZ" b="1" dirty="0" smtClean="0">
                <a:latin typeface="Bookman Old Style" pitchFamily="18" charset="0"/>
              </a:rPr>
            </a:br>
            <a:r>
              <a:rPr lang="cs-CZ" sz="2000" b="1" dirty="0" smtClean="0">
                <a:latin typeface="Bookman Old Style" pitchFamily="18" charset="0"/>
              </a:rPr>
              <a:t>Porovnej tato čísla.</a:t>
            </a:r>
            <a:endParaRPr lang="cs-CZ" sz="2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algn="ctr">
              <a:buNone/>
            </a:pPr>
            <a:r>
              <a:rPr lang="cs-CZ" dirty="0" smtClean="0">
                <a:solidFill>
                  <a:schemeClr val="bg1"/>
                </a:solidFill>
                <a:latin typeface="Bookman Old Style" pitchFamily="18" charset="0"/>
              </a:rPr>
              <a:t>147___174</a:t>
            </a:r>
          </a:p>
          <a:p>
            <a:pPr algn="ctr">
              <a:buNone/>
            </a:pPr>
            <a:r>
              <a:rPr lang="cs-CZ" dirty="0" smtClean="0">
                <a:solidFill>
                  <a:schemeClr val="bg1"/>
                </a:solidFill>
                <a:latin typeface="Bookman Old Style" pitchFamily="18" charset="0"/>
              </a:rPr>
              <a:t>264___270</a:t>
            </a:r>
          </a:p>
          <a:p>
            <a:pPr algn="ctr">
              <a:buNone/>
            </a:pPr>
            <a:r>
              <a:rPr lang="cs-CZ" dirty="0" smtClean="0">
                <a:solidFill>
                  <a:schemeClr val="bg1"/>
                </a:solidFill>
                <a:latin typeface="Bookman Old Style" pitchFamily="18" charset="0"/>
              </a:rPr>
              <a:t>425___421</a:t>
            </a:r>
          </a:p>
          <a:p>
            <a:pPr algn="ctr">
              <a:buNone/>
            </a:pPr>
            <a:r>
              <a:rPr lang="cs-CZ" dirty="0" smtClean="0">
                <a:solidFill>
                  <a:schemeClr val="bg1"/>
                </a:solidFill>
                <a:latin typeface="Bookman Old Style" pitchFamily="18" charset="0"/>
              </a:rPr>
              <a:t>627___267</a:t>
            </a:r>
          </a:p>
          <a:p>
            <a:pPr algn="ctr">
              <a:buNone/>
            </a:pPr>
            <a:r>
              <a:rPr lang="cs-CZ" dirty="0" smtClean="0">
                <a:solidFill>
                  <a:schemeClr val="bg1"/>
                </a:solidFill>
                <a:latin typeface="Bookman Old Style" pitchFamily="18" charset="0"/>
              </a:rPr>
              <a:t>895___895</a:t>
            </a:r>
          </a:p>
          <a:p>
            <a:pPr algn="ctr">
              <a:buNone/>
            </a:pPr>
            <a:r>
              <a:rPr lang="cs-CZ" dirty="0" smtClean="0">
                <a:solidFill>
                  <a:schemeClr val="bg1"/>
                </a:solidFill>
                <a:latin typeface="Bookman Old Style" pitchFamily="18" charset="0"/>
              </a:rPr>
              <a:t>366___663</a:t>
            </a:r>
          </a:p>
          <a:p>
            <a:pPr algn="ctr">
              <a:buNone/>
            </a:pPr>
            <a:r>
              <a:rPr lang="cs-CZ" dirty="0" smtClean="0">
                <a:solidFill>
                  <a:schemeClr val="bg1"/>
                </a:solidFill>
                <a:latin typeface="Bookman Old Style" pitchFamily="18" charset="0"/>
              </a:rPr>
              <a:t>471___429</a:t>
            </a:r>
            <a:endParaRPr lang="cs-CZ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4" y="4071942"/>
            <a:ext cx="285751" cy="25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9124" y="1714488"/>
            <a:ext cx="27779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9124" y="2285992"/>
            <a:ext cx="27779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9124" y="4643446"/>
            <a:ext cx="27779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29124" y="2857496"/>
            <a:ext cx="281635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29124" y="3429000"/>
            <a:ext cx="281635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29124" y="5214950"/>
            <a:ext cx="281635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 tmFilter="0,0; .5, 1; 1, 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 tmFilter="0,0; .5, 1; 1, 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 tmFilter="0,0; .5, 1; 1, 1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 tmFilter="0,0; .5, 1; 1, 1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 smtClean="0">
                <a:latin typeface="Bookman Old Style" pitchFamily="18" charset="0"/>
              </a:rPr>
              <a:t>Sčítání </a:t>
            </a:r>
            <a:r>
              <a:rPr lang="cs-CZ" b="1" dirty="0" smtClean="0">
                <a:latin typeface="Bookman Old Style" pitchFamily="18" charset="0"/>
              </a:rPr>
              <a:t>a </a:t>
            </a:r>
            <a:r>
              <a:rPr lang="cs-CZ" b="1" dirty="0" smtClean="0">
                <a:latin typeface="Bookman Old Style" pitchFamily="18" charset="0"/>
              </a:rPr>
              <a:t>odčítání </a:t>
            </a:r>
            <a:r>
              <a:rPr lang="cs-CZ" b="1" dirty="0" smtClean="0">
                <a:latin typeface="Bookman Old Style" pitchFamily="18" charset="0"/>
              </a:rPr>
              <a:t>do 1000</a:t>
            </a:r>
            <a:br>
              <a:rPr lang="cs-CZ" b="1" dirty="0" smtClean="0">
                <a:latin typeface="Bookman Old Style" pitchFamily="18" charset="0"/>
              </a:rPr>
            </a:br>
            <a:r>
              <a:rPr lang="cs-CZ" sz="2200" b="1" dirty="0" smtClean="0">
                <a:latin typeface="Bookman Old Style" pitchFamily="18" charset="0"/>
              </a:rPr>
              <a:t>Vypočítej.</a:t>
            </a:r>
            <a:endParaRPr lang="cs-CZ" b="1" dirty="0">
              <a:latin typeface="Bookman Old Style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85720" y="1571612"/>
            <a:ext cx="8229600" cy="4525963"/>
          </a:xfr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>
              <a:buNone/>
            </a:pPr>
            <a:r>
              <a:rPr lang="cs-CZ" dirty="0" smtClean="0">
                <a:solidFill>
                  <a:schemeClr val="bg1"/>
                </a:solidFill>
                <a:latin typeface="Bookman Old Style" pitchFamily="18" charset="0"/>
              </a:rPr>
              <a:t>500+200+300=		900-400-100=</a:t>
            </a:r>
          </a:p>
          <a:p>
            <a:pPr>
              <a:buNone/>
            </a:pPr>
            <a:r>
              <a:rPr lang="cs-CZ" dirty="0" smtClean="0">
                <a:solidFill>
                  <a:schemeClr val="bg1"/>
                </a:solidFill>
                <a:latin typeface="Bookman Old Style" pitchFamily="18" charset="0"/>
              </a:rPr>
              <a:t>400+120+80=		700-200-400=</a:t>
            </a:r>
          </a:p>
          <a:p>
            <a:pPr>
              <a:buNone/>
            </a:pPr>
            <a:r>
              <a:rPr lang="cs-CZ" dirty="0" smtClean="0">
                <a:solidFill>
                  <a:schemeClr val="bg1"/>
                </a:solidFill>
                <a:latin typeface="Bookman Old Style" pitchFamily="18" charset="0"/>
              </a:rPr>
              <a:t>300+180+5=			840-140-50=</a:t>
            </a:r>
          </a:p>
          <a:p>
            <a:pPr>
              <a:buNone/>
            </a:pPr>
            <a:r>
              <a:rPr lang="cs-CZ" dirty="0" smtClean="0">
                <a:solidFill>
                  <a:schemeClr val="bg1"/>
                </a:solidFill>
                <a:latin typeface="Bookman Old Style" pitchFamily="18" charset="0"/>
              </a:rPr>
              <a:t>230+450+90=		476-50=</a:t>
            </a:r>
          </a:p>
          <a:p>
            <a:pPr>
              <a:buNone/>
            </a:pPr>
            <a:r>
              <a:rPr lang="cs-CZ" dirty="0" smtClean="0">
                <a:solidFill>
                  <a:schemeClr val="bg1"/>
                </a:solidFill>
                <a:latin typeface="Bookman Old Style" pitchFamily="18" charset="0"/>
              </a:rPr>
              <a:t>360+470=			149-90=</a:t>
            </a:r>
          </a:p>
          <a:p>
            <a:pPr>
              <a:buNone/>
            </a:pPr>
            <a:r>
              <a:rPr lang="cs-CZ" dirty="0" smtClean="0">
                <a:solidFill>
                  <a:schemeClr val="bg1"/>
                </a:solidFill>
                <a:latin typeface="Bookman Old Style" pitchFamily="18" charset="0"/>
              </a:rPr>
              <a:t>565+40=				687-180=</a:t>
            </a:r>
          </a:p>
          <a:p>
            <a:pPr>
              <a:buNone/>
            </a:pPr>
            <a:r>
              <a:rPr lang="cs-CZ" dirty="0" smtClean="0">
                <a:solidFill>
                  <a:schemeClr val="bg1"/>
                </a:solidFill>
                <a:latin typeface="Bookman Old Style" pitchFamily="18" charset="0"/>
              </a:rPr>
              <a:t>789+15=				589-48=</a:t>
            </a:r>
          </a:p>
          <a:p>
            <a:pPr>
              <a:buNone/>
            </a:pPr>
            <a:endParaRPr lang="cs-CZ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3357554" y="1643050"/>
            <a:ext cx="1214446" cy="523220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cs-CZ" sz="2800" dirty="0" smtClean="0">
                <a:solidFill>
                  <a:schemeClr val="bg1"/>
                </a:solidFill>
                <a:latin typeface="Bookman Old Style" pitchFamily="18" charset="0"/>
              </a:rPr>
              <a:t>1000</a:t>
            </a:r>
            <a:endParaRPr lang="cs-CZ" sz="2800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3143240" y="2214554"/>
            <a:ext cx="853119" cy="523220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cs-CZ" sz="2800" dirty="0" smtClean="0">
                <a:solidFill>
                  <a:prstClr val="white"/>
                </a:solidFill>
                <a:latin typeface="Bookman Old Style" pitchFamily="18" charset="0"/>
              </a:rPr>
              <a:t>600</a:t>
            </a:r>
            <a:endParaRPr lang="cs-CZ" sz="2800" dirty="0">
              <a:solidFill>
                <a:prstClr val="white"/>
              </a:solidFill>
              <a:latin typeface="Bookman Old Style" pitchFamily="18" charset="0"/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2928926" y="2786058"/>
            <a:ext cx="853119" cy="523220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cs-CZ" sz="2800" dirty="0" smtClean="0">
                <a:solidFill>
                  <a:prstClr val="white"/>
                </a:solidFill>
                <a:latin typeface="Bookman Old Style" pitchFamily="18" charset="0"/>
              </a:rPr>
              <a:t>485</a:t>
            </a:r>
            <a:endParaRPr lang="cs-CZ" sz="3200" dirty="0">
              <a:solidFill>
                <a:prstClr val="white"/>
              </a:solidFill>
              <a:latin typeface="Bookman Old Style" pitchFamily="18" charset="0"/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3143240" y="3429000"/>
            <a:ext cx="853119" cy="523220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cs-CZ" sz="2800" dirty="0" smtClean="0">
                <a:solidFill>
                  <a:prstClr val="white"/>
                </a:solidFill>
                <a:latin typeface="Bookman Old Style" pitchFamily="18" charset="0"/>
              </a:rPr>
              <a:t>780</a:t>
            </a:r>
            <a:endParaRPr lang="cs-CZ" sz="2800" dirty="0">
              <a:solidFill>
                <a:prstClr val="white"/>
              </a:solidFill>
              <a:latin typeface="Bookman Old Style" pitchFamily="18" charset="0"/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2357422" y="4000504"/>
            <a:ext cx="853119" cy="523220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cs-CZ" sz="2800" dirty="0" smtClean="0">
                <a:solidFill>
                  <a:prstClr val="white"/>
                </a:solidFill>
                <a:latin typeface="Bookman Old Style" pitchFamily="18" charset="0"/>
              </a:rPr>
              <a:t>830</a:t>
            </a:r>
            <a:endParaRPr lang="cs-CZ" sz="2800" dirty="0">
              <a:solidFill>
                <a:prstClr val="white"/>
              </a:solidFill>
              <a:latin typeface="Bookman Old Style" pitchFamily="18" charset="0"/>
            </a:endParaRPr>
          </a:p>
        </p:txBody>
      </p:sp>
      <p:sp>
        <p:nvSpPr>
          <p:cNvPr id="10" name="Obdélník 9"/>
          <p:cNvSpPr/>
          <p:nvPr/>
        </p:nvSpPr>
        <p:spPr>
          <a:xfrm>
            <a:off x="2143108" y="4572008"/>
            <a:ext cx="853119" cy="523220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cs-CZ" sz="2800" dirty="0" smtClean="0">
                <a:solidFill>
                  <a:prstClr val="white"/>
                </a:solidFill>
                <a:latin typeface="Bookman Old Style" pitchFamily="18" charset="0"/>
              </a:rPr>
              <a:t>605</a:t>
            </a:r>
            <a:endParaRPr lang="cs-CZ" sz="3200" dirty="0">
              <a:solidFill>
                <a:prstClr val="white"/>
              </a:solidFill>
              <a:latin typeface="Bookman Old Style" pitchFamily="18" charset="0"/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2143108" y="5143512"/>
            <a:ext cx="853119" cy="523220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cs-CZ" sz="2800" dirty="0" smtClean="0">
                <a:solidFill>
                  <a:prstClr val="white"/>
                </a:solidFill>
                <a:latin typeface="Bookman Old Style" pitchFamily="18" charset="0"/>
              </a:rPr>
              <a:t>804</a:t>
            </a:r>
            <a:endParaRPr lang="cs-CZ" sz="3200" dirty="0">
              <a:solidFill>
                <a:prstClr val="white"/>
              </a:solidFill>
              <a:latin typeface="Bookman Old Style" pitchFamily="18" charset="0"/>
            </a:endParaRPr>
          </a:p>
        </p:txBody>
      </p:sp>
      <p:sp>
        <p:nvSpPr>
          <p:cNvPr id="12" name="Obdélník 11"/>
          <p:cNvSpPr/>
          <p:nvPr/>
        </p:nvSpPr>
        <p:spPr>
          <a:xfrm>
            <a:off x="7786710" y="1571612"/>
            <a:ext cx="857256" cy="523220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cs-CZ" sz="2800" dirty="0" smtClean="0">
                <a:solidFill>
                  <a:prstClr val="white"/>
                </a:solidFill>
                <a:latin typeface="Bookman Old Style" pitchFamily="18" charset="0"/>
              </a:rPr>
              <a:t>400</a:t>
            </a:r>
            <a:endParaRPr lang="cs-CZ" sz="2800" dirty="0">
              <a:solidFill>
                <a:prstClr val="white"/>
              </a:solidFill>
              <a:latin typeface="Bookman Old Style" pitchFamily="18" charset="0"/>
            </a:endParaRPr>
          </a:p>
        </p:txBody>
      </p:sp>
      <p:sp>
        <p:nvSpPr>
          <p:cNvPr id="13" name="Obdélník 12"/>
          <p:cNvSpPr/>
          <p:nvPr/>
        </p:nvSpPr>
        <p:spPr>
          <a:xfrm>
            <a:off x="7786710" y="2214554"/>
            <a:ext cx="853119" cy="523220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cs-CZ" sz="2800" dirty="0" smtClean="0">
                <a:solidFill>
                  <a:prstClr val="white"/>
                </a:solidFill>
                <a:latin typeface="Bookman Old Style" pitchFamily="18" charset="0"/>
              </a:rPr>
              <a:t>100</a:t>
            </a:r>
            <a:endParaRPr lang="cs-CZ" sz="2800" dirty="0">
              <a:solidFill>
                <a:prstClr val="white"/>
              </a:solidFill>
              <a:latin typeface="Bookman Old Style" pitchFamily="18" charset="0"/>
            </a:endParaRPr>
          </a:p>
        </p:txBody>
      </p:sp>
      <p:sp>
        <p:nvSpPr>
          <p:cNvPr id="14" name="Obdélník 13"/>
          <p:cNvSpPr/>
          <p:nvPr/>
        </p:nvSpPr>
        <p:spPr>
          <a:xfrm>
            <a:off x="7500958" y="2786058"/>
            <a:ext cx="853119" cy="523220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cs-CZ" sz="2800" dirty="0" smtClean="0">
                <a:solidFill>
                  <a:prstClr val="white"/>
                </a:solidFill>
                <a:latin typeface="Bookman Old Style" pitchFamily="18" charset="0"/>
              </a:rPr>
              <a:t>650</a:t>
            </a:r>
            <a:endParaRPr lang="cs-CZ" sz="2800" dirty="0">
              <a:solidFill>
                <a:prstClr val="white"/>
              </a:solidFill>
              <a:latin typeface="Bookman Old Style" pitchFamily="18" charset="0"/>
            </a:endParaRPr>
          </a:p>
        </p:txBody>
      </p:sp>
      <p:sp>
        <p:nvSpPr>
          <p:cNvPr id="15" name="Obdélník 14"/>
          <p:cNvSpPr/>
          <p:nvPr/>
        </p:nvSpPr>
        <p:spPr>
          <a:xfrm>
            <a:off x="6643702" y="3286124"/>
            <a:ext cx="853119" cy="523220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cs-CZ" sz="2800" dirty="0" smtClean="0">
                <a:solidFill>
                  <a:prstClr val="white"/>
                </a:solidFill>
                <a:latin typeface="Bookman Old Style" pitchFamily="18" charset="0"/>
              </a:rPr>
              <a:t>426</a:t>
            </a:r>
            <a:endParaRPr lang="cs-CZ" sz="2800" dirty="0">
              <a:solidFill>
                <a:prstClr val="white"/>
              </a:solidFill>
              <a:latin typeface="Bookman Old Style" pitchFamily="18" charset="0"/>
            </a:endParaRPr>
          </a:p>
        </p:txBody>
      </p:sp>
      <p:sp>
        <p:nvSpPr>
          <p:cNvPr id="16" name="Obdélník 15"/>
          <p:cNvSpPr/>
          <p:nvPr/>
        </p:nvSpPr>
        <p:spPr>
          <a:xfrm>
            <a:off x="6643702" y="3857628"/>
            <a:ext cx="630301" cy="523220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cs-CZ" sz="2800" dirty="0" smtClean="0">
                <a:solidFill>
                  <a:prstClr val="white"/>
                </a:solidFill>
                <a:latin typeface="Bookman Old Style" pitchFamily="18" charset="0"/>
              </a:rPr>
              <a:t>59</a:t>
            </a:r>
            <a:endParaRPr lang="cs-CZ" sz="2800" dirty="0">
              <a:solidFill>
                <a:prstClr val="white"/>
              </a:solidFill>
              <a:latin typeface="Bookman Old Style" pitchFamily="18" charset="0"/>
            </a:endParaRPr>
          </a:p>
        </p:txBody>
      </p:sp>
      <p:sp>
        <p:nvSpPr>
          <p:cNvPr id="17" name="Obdélník 16"/>
          <p:cNvSpPr/>
          <p:nvPr/>
        </p:nvSpPr>
        <p:spPr>
          <a:xfrm>
            <a:off x="6858016" y="4500570"/>
            <a:ext cx="853119" cy="523220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cs-CZ" sz="2800" dirty="0" smtClean="0">
                <a:solidFill>
                  <a:prstClr val="white"/>
                </a:solidFill>
                <a:latin typeface="Bookman Old Style" pitchFamily="18" charset="0"/>
              </a:rPr>
              <a:t>507</a:t>
            </a:r>
            <a:endParaRPr lang="cs-CZ" sz="2800" dirty="0">
              <a:solidFill>
                <a:prstClr val="white"/>
              </a:solidFill>
              <a:latin typeface="Bookman Old Style" pitchFamily="18" charset="0"/>
            </a:endParaRPr>
          </a:p>
        </p:txBody>
      </p:sp>
      <p:sp>
        <p:nvSpPr>
          <p:cNvPr id="18" name="Obdélník 17"/>
          <p:cNvSpPr/>
          <p:nvPr/>
        </p:nvSpPr>
        <p:spPr>
          <a:xfrm>
            <a:off x="6643702" y="5072074"/>
            <a:ext cx="853119" cy="523220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cs-CZ" sz="2800" dirty="0" smtClean="0">
                <a:solidFill>
                  <a:prstClr val="white"/>
                </a:solidFill>
                <a:latin typeface="Bookman Old Style" pitchFamily="18" charset="0"/>
              </a:rPr>
              <a:t>541</a:t>
            </a:r>
            <a:endParaRPr lang="cs-CZ" sz="2800" dirty="0">
              <a:solidFill>
                <a:prstClr val="white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 tmFilter="0,0; .5, 1; 1, 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 tmFilter="0,0; .5, 1; 1, 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 tmFilter="0,0; .5, 1; 1, 1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 tmFilter="0,0; .5, 1; 1, 1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 smtClean="0">
                <a:latin typeface="Bookman Old Style" pitchFamily="18" charset="0"/>
              </a:rPr>
              <a:t>Násobení a dělení 10, 100</a:t>
            </a:r>
            <a:br>
              <a:rPr lang="cs-CZ" b="1" dirty="0" smtClean="0">
                <a:latin typeface="Bookman Old Style" pitchFamily="18" charset="0"/>
              </a:rPr>
            </a:br>
            <a:r>
              <a:rPr lang="cs-CZ" sz="2200" b="1" dirty="0" smtClean="0">
                <a:latin typeface="Bookman Old Style" pitchFamily="18" charset="0"/>
              </a:rPr>
              <a:t>Pamatuješ si pravidla?</a:t>
            </a:r>
            <a:endParaRPr lang="cs-CZ" b="1" dirty="0">
              <a:latin typeface="Bookman Old Style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85720" y="1643050"/>
            <a:ext cx="8615394" cy="4525963"/>
          </a:xfr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>
              <a:buNone/>
            </a:pPr>
            <a:r>
              <a:rPr lang="cs-CZ" dirty="0" smtClean="0">
                <a:solidFill>
                  <a:schemeClr val="bg1"/>
                </a:solidFill>
                <a:latin typeface="Bookman Old Style" pitchFamily="18" charset="0"/>
              </a:rPr>
              <a:t>Jestliže násobíme10, přidáváme __ nulu.</a:t>
            </a:r>
          </a:p>
          <a:p>
            <a:pPr>
              <a:buNone/>
            </a:pPr>
            <a:r>
              <a:rPr lang="cs-CZ" dirty="0" smtClean="0">
                <a:solidFill>
                  <a:schemeClr val="bg1"/>
                </a:solidFill>
                <a:latin typeface="Bookman Old Style" pitchFamily="18" charset="0"/>
              </a:rPr>
              <a:t>Jestliže násobíme 100, přidáváme __ nuly.</a:t>
            </a:r>
          </a:p>
          <a:p>
            <a:pPr>
              <a:buNone/>
            </a:pPr>
            <a:endParaRPr lang="cs-CZ" dirty="0">
              <a:solidFill>
                <a:schemeClr val="bg1"/>
              </a:solidFill>
              <a:latin typeface="Bookman Old Style" pitchFamily="18" charset="0"/>
            </a:endParaRPr>
          </a:p>
          <a:p>
            <a:pPr>
              <a:buNone/>
            </a:pPr>
            <a:r>
              <a:rPr lang="cs-CZ" dirty="0" smtClean="0">
                <a:solidFill>
                  <a:schemeClr val="bg1"/>
                </a:solidFill>
                <a:latin typeface="Bookman Old Style" pitchFamily="18" charset="0"/>
              </a:rPr>
              <a:t>Jestliže dělíme 10, ubíráme __ nulu.</a:t>
            </a:r>
          </a:p>
          <a:p>
            <a:pPr>
              <a:buNone/>
            </a:pPr>
            <a:r>
              <a:rPr lang="cs-CZ" dirty="0" smtClean="0">
                <a:solidFill>
                  <a:schemeClr val="bg1"/>
                </a:solidFill>
                <a:latin typeface="Bookman Old Style" pitchFamily="18" charset="0"/>
              </a:rPr>
              <a:t>Jestliže dělíme 100, přidáváme __ nuly. </a:t>
            </a:r>
            <a:endParaRPr lang="cs-CZ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6858016" y="1571612"/>
            <a:ext cx="4555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 smtClean="0">
                <a:solidFill>
                  <a:schemeClr val="bg1"/>
                </a:solidFill>
                <a:latin typeface="Bookman Old Style" pitchFamily="18" charset="0"/>
              </a:rPr>
              <a:t>1</a:t>
            </a:r>
            <a:endParaRPr lang="cs-CZ" sz="3200" b="1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5929322" y="3357562"/>
            <a:ext cx="45557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cs-CZ" sz="3200" b="1" dirty="0">
                <a:solidFill>
                  <a:prstClr val="white"/>
                </a:solidFill>
                <a:latin typeface="Bookman Old Style" pitchFamily="18" charset="0"/>
              </a:rPr>
              <a:t>1</a:t>
            </a:r>
          </a:p>
        </p:txBody>
      </p:sp>
      <p:sp>
        <p:nvSpPr>
          <p:cNvPr id="6" name="Obdélník 5"/>
          <p:cNvSpPr/>
          <p:nvPr/>
        </p:nvSpPr>
        <p:spPr>
          <a:xfrm>
            <a:off x="7215206" y="2143116"/>
            <a:ext cx="45557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cs-CZ" sz="3200" b="1" dirty="0" smtClean="0">
                <a:solidFill>
                  <a:prstClr val="white"/>
                </a:solidFill>
                <a:latin typeface="Bookman Old Style" pitchFamily="18" charset="0"/>
              </a:rPr>
              <a:t>2</a:t>
            </a:r>
            <a:endParaRPr lang="cs-CZ" sz="3200" b="1" dirty="0">
              <a:solidFill>
                <a:prstClr val="white"/>
              </a:solidFill>
              <a:latin typeface="Bookman Old Style" pitchFamily="18" charset="0"/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6643702" y="3929066"/>
            <a:ext cx="45557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cs-CZ" sz="3200" b="1" dirty="0">
                <a:solidFill>
                  <a:prstClr val="white"/>
                </a:solidFill>
                <a:latin typeface="Bookman Old Style" pitchFamily="18" charset="0"/>
              </a:rPr>
              <a:t>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 tmFilter="0,0; .5, 1; 1, 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latin typeface="Bookman Old Style" pitchFamily="18" charset="0"/>
              </a:rPr>
              <a:t>Násobení a dělení 10, 100</a:t>
            </a:r>
            <a:br>
              <a:rPr lang="cs-CZ" b="1" dirty="0" smtClean="0">
                <a:latin typeface="Bookman Old Style" pitchFamily="18" charset="0"/>
              </a:rPr>
            </a:br>
            <a:r>
              <a:rPr lang="cs-CZ" sz="2200" b="1" dirty="0" smtClean="0">
                <a:latin typeface="Bookman Old Style" pitchFamily="18" charset="0"/>
              </a:rPr>
              <a:t>Vypočítej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algn="ctr">
              <a:buNone/>
            </a:pPr>
            <a:r>
              <a:rPr lang="cs-CZ" dirty="0" smtClean="0">
                <a:solidFill>
                  <a:schemeClr val="bg1"/>
                </a:solidFill>
                <a:latin typeface="Bookman Old Style" pitchFamily="18" charset="0"/>
              </a:rPr>
              <a:t>220:10=</a:t>
            </a:r>
          </a:p>
          <a:p>
            <a:pPr algn="ctr">
              <a:buNone/>
            </a:pPr>
            <a:r>
              <a:rPr lang="cs-CZ" dirty="0" smtClean="0">
                <a:solidFill>
                  <a:schemeClr val="bg1"/>
                </a:solidFill>
                <a:latin typeface="Bookman Old Style" pitchFamily="18" charset="0"/>
              </a:rPr>
              <a:t>100.10=</a:t>
            </a:r>
          </a:p>
          <a:p>
            <a:pPr algn="ctr">
              <a:buNone/>
            </a:pPr>
            <a:r>
              <a:rPr lang="cs-CZ" dirty="0" smtClean="0">
                <a:solidFill>
                  <a:schemeClr val="bg1"/>
                </a:solidFill>
                <a:latin typeface="Bookman Old Style" pitchFamily="18" charset="0"/>
              </a:rPr>
              <a:t>47.10=</a:t>
            </a:r>
          </a:p>
          <a:p>
            <a:pPr algn="ctr">
              <a:buNone/>
            </a:pPr>
            <a:r>
              <a:rPr lang="cs-CZ" dirty="0" smtClean="0">
                <a:solidFill>
                  <a:schemeClr val="bg1"/>
                </a:solidFill>
                <a:latin typeface="Bookman Old Style" pitchFamily="18" charset="0"/>
              </a:rPr>
              <a:t>500:100=</a:t>
            </a:r>
          </a:p>
          <a:p>
            <a:pPr algn="ctr">
              <a:buNone/>
            </a:pPr>
            <a:r>
              <a:rPr lang="cs-CZ" dirty="0" smtClean="0">
                <a:solidFill>
                  <a:schemeClr val="bg1"/>
                </a:solidFill>
                <a:latin typeface="Bookman Old Style" pitchFamily="18" charset="0"/>
              </a:rPr>
              <a:t>6.100=</a:t>
            </a:r>
          </a:p>
          <a:p>
            <a:pPr algn="ctr">
              <a:buNone/>
            </a:pPr>
            <a:r>
              <a:rPr lang="cs-CZ" dirty="0" smtClean="0">
                <a:solidFill>
                  <a:schemeClr val="bg1"/>
                </a:solidFill>
                <a:latin typeface="Bookman Old Style" pitchFamily="18" charset="0"/>
              </a:rPr>
              <a:t>14.10=</a:t>
            </a:r>
          </a:p>
          <a:p>
            <a:pPr algn="ctr">
              <a:buNone/>
            </a:pPr>
            <a:r>
              <a:rPr lang="cs-CZ" dirty="0" smtClean="0">
                <a:solidFill>
                  <a:schemeClr val="bg1"/>
                </a:solidFill>
                <a:latin typeface="Bookman Old Style" pitchFamily="18" charset="0"/>
              </a:rPr>
              <a:t>630:10=</a:t>
            </a:r>
            <a:endParaRPr lang="cs-CZ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5429256" y="1643050"/>
            <a:ext cx="591829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cs-CZ" sz="2400" b="1" dirty="0" smtClean="0">
                <a:solidFill>
                  <a:schemeClr val="bg1"/>
                </a:solidFill>
                <a:latin typeface="Bookman Old Style" pitchFamily="18" charset="0"/>
              </a:rPr>
              <a:t>22</a:t>
            </a:r>
            <a:endParaRPr lang="cs-CZ" sz="2400" b="1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5429256" y="2214554"/>
            <a:ext cx="998991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cs-CZ" sz="2400" b="1" dirty="0" smtClean="0">
                <a:solidFill>
                  <a:schemeClr val="bg1"/>
                </a:solidFill>
                <a:latin typeface="Bookman Old Style" pitchFamily="18" charset="0"/>
              </a:rPr>
              <a:t>1000</a:t>
            </a:r>
            <a:endParaRPr lang="cs-CZ" sz="2400" b="1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5286380" y="2786058"/>
            <a:ext cx="795411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cs-CZ" sz="2400" b="1" dirty="0" smtClean="0">
                <a:solidFill>
                  <a:schemeClr val="bg1"/>
                </a:solidFill>
                <a:latin typeface="Bookman Old Style" pitchFamily="18" charset="0"/>
              </a:rPr>
              <a:t>470</a:t>
            </a:r>
            <a:endParaRPr lang="cs-CZ" sz="2400" b="1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5572132" y="3429000"/>
            <a:ext cx="388248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cs-CZ" sz="2400" b="1" dirty="0" smtClean="0">
                <a:solidFill>
                  <a:schemeClr val="bg1"/>
                </a:solidFill>
                <a:latin typeface="Bookman Old Style" pitchFamily="18" charset="0"/>
              </a:rPr>
              <a:t>5</a:t>
            </a:r>
            <a:endParaRPr lang="cs-CZ" sz="2400" b="1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5286380" y="4000504"/>
            <a:ext cx="795411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cs-CZ" sz="2400" b="1" dirty="0" smtClean="0">
                <a:solidFill>
                  <a:schemeClr val="bg1"/>
                </a:solidFill>
                <a:latin typeface="Bookman Old Style" pitchFamily="18" charset="0"/>
              </a:rPr>
              <a:t>600</a:t>
            </a:r>
            <a:endParaRPr lang="cs-CZ" sz="2400" b="1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5286380" y="4572008"/>
            <a:ext cx="795411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cs-CZ" sz="2400" b="1" dirty="0" smtClean="0">
                <a:solidFill>
                  <a:schemeClr val="bg1"/>
                </a:solidFill>
                <a:latin typeface="Bookman Old Style" pitchFamily="18" charset="0"/>
              </a:rPr>
              <a:t>140</a:t>
            </a:r>
            <a:endParaRPr lang="cs-CZ" sz="2400" b="1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5429256" y="5143512"/>
            <a:ext cx="591829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cs-CZ" sz="2400" b="1" dirty="0" smtClean="0">
                <a:solidFill>
                  <a:schemeClr val="bg1"/>
                </a:solidFill>
                <a:latin typeface="Bookman Old Style" pitchFamily="18" charset="0"/>
              </a:rPr>
              <a:t>63</a:t>
            </a:r>
            <a:endParaRPr lang="cs-CZ" sz="2400" b="1" dirty="0">
              <a:solidFill>
                <a:schemeClr val="bg1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 tmFilter="0,0; .5, 1; 1, 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 tmFilter="0,0; .5, 1; 1, 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 tmFilter="0,0; .5, 1; 1, 1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 tmFilter="0,0; .5, 1; 1, 1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 smtClean="0">
                <a:latin typeface="Bookman Old Style" pitchFamily="18" charset="0"/>
              </a:rPr>
              <a:t>Jednotky</a:t>
            </a:r>
            <a:r>
              <a:rPr lang="cs-CZ" b="1" dirty="0">
                <a:latin typeface="Bookman Old Style" pitchFamily="18" charset="0"/>
              </a:rPr>
              <a:t> </a:t>
            </a:r>
            <a:r>
              <a:rPr lang="cs-CZ" b="1" dirty="0" smtClean="0">
                <a:latin typeface="Bookman Old Style" pitchFamily="18" charset="0"/>
              </a:rPr>
              <a:t>délky</a:t>
            </a:r>
            <a:br>
              <a:rPr lang="cs-CZ" b="1" dirty="0" smtClean="0">
                <a:latin typeface="Bookman Old Style" pitchFamily="18" charset="0"/>
              </a:rPr>
            </a:br>
            <a:r>
              <a:rPr lang="cs-CZ" sz="1600" b="1" dirty="0" smtClean="0">
                <a:latin typeface="Bookman Old Style" pitchFamily="18" charset="0"/>
              </a:rPr>
              <a:t>Vyjmenuj všechny jednotky délky, které si pamatuješ.</a:t>
            </a:r>
            <a:endParaRPr lang="cs-CZ" b="1" dirty="0">
              <a:latin typeface="Bookman Old Style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28596" y="1571612"/>
            <a:ext cx="8229600" cy="4525963"/>
          </a:xfr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>
              <a:buNone/>
            </a:pPr>
            <a:r>
              <a:rPr lang="cs-CZ" sz="4000" dirty="0" smtClean="0">
                <a:solidFill>
                  <a:schemeClr val="bg1"/>
                </a:solidFill>
                <a:latin typeface="Bookman Old Style" pitchFamily="18" charset="0"/>
              </a:rPr>
              <a:t>km……</a:t>
            </a:r>
          </a:p>
          <a:p>
            <a:pPr>
              <a:buNone/>
            </a:pPr>
            <a:r>
              <a:rPr lang="cs-CZ" dirty="0" smtClean="0">
                <a:solidFill>
                  <a:schemeClr val="bg1"/>
                </a:solidFill>
                <a:latin typeface="Bookman Old Style" pitchFamily="18" charset="0"/>
              </a:rPr>
              <a:t>		</a:t>
            </a:r>
            <a:r>
              <a:rPr lang="cs-CZ" sz="4000" b="1" dirty="0" smtClean="0">
                <a:solidFill>
                  <a:schemeClr val="bg1"/>
                </a:solidFill>
                <a:latin typeface="Bookman Old Style" pitchFamily="18" charset="0"/>
              </a:rPr>
              <a:t>m……</a:t>
            </a:r>
            <a:endParaRPr lang="cs-CZ" b="1" dirty="0" smtClean="0">
              <a:solidFill>
                <a:schemeClr val="bg1"/>
              </a:solidFill>
              <a:latin typeface="Bookman Old Style" pitchFamily="18" charset="0"/>
            </a:endParaRPr>
          </a:p>
          <a:p>
            <a:pPr>
              <a:buNone/>
            </a:pPr>
            <a:r>
              <a:rPr lang="cs-CZ" dirty="0" smtClean="0">
                <a:solidFill>
                  <a:schemeClr val="bg1"/>
                </a:solidFill>
                <a:latin typeface="Bookman Old Style" pitchFamily="18" charset="0"/>
              </a:rPr>
              <a:t>			</a:t>
            </a:r>
            <a:r>
              <a:rPr lang="cs-CZ" sz="4000" dirty="0" smtClean="0">
                <a:solidFill>
                  <a:schemeClr val="bg1"/>
                </a:solidFill>
                <a:latin typeface="Bookman Old Style" pitchFamily="18" charset="0"/>
              </a:rPr>
              <a:t>dm......</a:t>
            </a:r>
            <a:endParaRPr lang="cs-CZ" dirty="0" smtClean="0">
              <a:solidFill>
                <a:schemeClr val="bg1"/>
              </a:solidFill>
              <a:latin typeface="Bookman Old Style" pitchFamily="18" charset="0"/>
            </a:endParaRPr>
          </a:p>
          <a:p>
            <a:pPr>
              <a:buNone/>
            </a:pPr>
            <a:r>
              <a:rPr lang="cs-CZ" dirty="0" smtClean="0">
                <a:solidFill>
                  <a:schemeClr val="bg1"/>
                </a:solidFill>
                <a:latin typeface="Bookman Old Style" pitchFamily="18" charset="0"/>
              </a:rPr>
              <a:t>				</a:t>
            </a:r>
            <a:r>
              <a:rPr lang="cs-CZ" sz="4000" dirty="0" smtClean="0">
                <a:solidFill>
                  <a:schemeClr val="bg1"/>
                </a:solidFill>
                <a:latin typeface="Bookman Old Style" pitchFamily="18" charset="0"/>
              </a:rPr>
              <a:t>cm……</a:t>
            </a:r>
            <a:endParaRPr lang="cs-CZ" dirty="0" smtClean="0">
              <a:solidFill>
                <a:schemeClr val="bg1"/>
              </a:solidFill>
              <a:latin typeface="Bookman Old Style" pitchFamily="18" charset="0"/>
            </a:endParaRPr>
          </a:p>
          <a:p>
            <a:pPr>
              <a:buNone/>
            </a:pPr>
            <a:r>
              <a:rPr lang="cs-CZ" dirty="0" smtClean="0">
                <a:solidFill>
                  <a:schemeClr val="bg1"/>
                </a:solidFill>
                <a:latin typeface="Bookman Old Style" pitchFamily="18" charset="0"/>
              </a:rPr>
              <a:t>					</a:t>
            </a:r>
            <a:r>
              <a:rPr lang="cs-CZ" sz="4000" dirty="0" smtClean="0">
                <a:solidFill>
                  <a:schemeClr val="bg1"/>
                </a:solidFill>
                <a:latin typeface="Bookman Old Style" pitchFamily="18" charset="0"/>
              </a:rPr>
              <a:t>mm......</a:t>
            </a:r>
            <a:endParaRPr lang="cs-CZ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6143636" y="4500570"/>
            <a:ext cx="1877437" cy="584775"/>
          </a:xfrm>
          <a:prstGeom prst="rect">
            <a:avLst/>
          </a:prstGeom>
          <a:noFill/>
          <a:ln>
            <a:solidFill>
              <a:srgbClr val="FF0066"/>
            </a:solidFill>
          </a:ln>
        </p:spPr>
        <p:txBody>
          <a:bodyPr wrap="none" rtlCol="0">
            <a:spAutoFit/>
          </a:bodyPr>
          <a:lstStyle/>
          <a:p>
            <a:r>
              <a:rPr lang="cs-CZ" sz="3200" dirty="0" smtClean="0">
                <a:solidFill>
                  <a:schemeClr val="bg1"/>
                </a:solidFill>
                <a:latin typeface="Bookman Old Style" pitchFamily="18" charset="0"/>
              </a:rPr>
              <a:t>milimetr</a:t>
            </a:r>
            <a:endParaRPr lang="cs-CZ" sz="3200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5214942" y="3786190"/>
            <a:ext cx="2097049" cy="584775"/>
          </a:xfrm>
          <a:prstGeom prst="rect">
            <a:avLst/>
          </a:prstGeom>
          <a:ln>
            <a:solidFill>
              <a:srgbClr val="FF0066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cs-CZ" sz="3200" dirty="0" smtClean="0">
                <a:solidFill>
                  <a:prstClr val="white"/>
                </a:solidFill>
                <a:latin typeface="Bookman Old Style" pitchFamily="18" charset="0"/>
              </a:rPr>
              <a:t>centimetr</a:t>
            </a:r>
            <a:endParaRPr lang="cs-CZ" sz="3200" dirty="0">
              <a:solidFill>
                <a:prstClr val="white"/>
              </a:solidFill>
              <a:latin typeface="Bookman Old Style" pitchFamily="18" charset="0"/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4357686" y="3071810"/>
            <a:ext cx="1925527" cy="584775"/>
          </a:xfrm>
          <a:prstGeom prst="rect">
            <a:avLst/>
          </a:prstGeom>
          <a:ln>
            <a:solidFill>
              <a:srgbClr val="FF0066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cs-CZ" sz="3200" dirty="0" smtClean="0">
                <a:solidFill>
                  <a:prstClr val="white"/>
                </a:solidFill>
                <a:latin typeface="Bookman Old Style" pitchFamily="18" charset="0"/>
              </a:rPr>
              <a:t>decimetr</a:t>
            </a:r>
            <a:endParaRPr lang="cs-CZ" sz="3200" dirty="0">
              <a:solidFill>
                <a:prstClr val="white"/>
              </a:solidFill>
              <a:latin typeface="Bookman Old Style" pitchFamily="18" charset="0"/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3143240" y="2357430"/>
            <a:ext cx="1212191" cy="584775"/>
          </a:xfrm>
          <a:prstGeom prst="rect">
            <a:avLst/>
          </a:prstGeom>
          <a:ln>
            <a:solidFill>
              <a:srgbClr val="FF0066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cs-CZ" sz="3200" b="1" dirty="0" smtClean="0">
                <a:solidFill>
                  <a:prstClr val="white"/>
                </a:solidFill>
                <a:latin typeface="Bookman Old Style" pitchFamily="18" charset="0"/>
              </a:rPr>
              <a:t>metr</a:t>
            </a:r>
            <a:endParaRPr lang="cs-CZ" sz="3200" b="1" dirty="0">
              <a:solidFill>
                <a:prstClr val="white"/>
              </a:solidFill>
              <a:latin typeface="Bookman Old Style" pitchFamily="18" charset="0"/>
            </a:endParaRPr>
          </a:p>
        </p:txBody>
      </p:sp>
      <p:sp>
        <p:nvSpPr>
          <p:cNvPr id="10" name="Obdélník 9"/>
          <p:cNvSpPr/>
          <p:nvPr/>
        </p:nvSpPr>
        <p:spPr>
          <a:xfrm>
            <a:off x="2500298" y="1643050"/>
            <a:ext cx="1851789" cy="584775"/>
          </a:xfrm>
          <a:prstGeom prst="rect">
            <a:avLst/>
          </a:prstGeom>
          <a:ln>
            <a:solidFill>
              <a:srgbClr val="FF0066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cs-CZ" sz="3200" dirty="0" smtClean="0">
                <a:solidFill>
                  <a:prstClr val="white"/>
                </a:solidFill>
                <a:latin typeface="Bookman Old Style" pitchFamily="18" charset="0"/>
              </a:rPr>
              <a:t>kilometr</a:t>
            </a:r>
            <a:endParaRPr lang="cs-CZ" sz="3200" dirty="0">
              <a:solidFill>
                <a:prstClr val="white"/>
              </a:solidFill>
              <a:latin typeface="Bookman Old Style" pitchFamily="18" charset="0"/>
            </a:endParaRPr>
          </a:p>
        </p:txBody>
      </p:sp>
      <p:sp>
        <p:nvSpPr>
          <p:cNvPr id="28" name="Šipka ve tvaru U 27"/>
          <p:cNvSpPr/>
          <p:nvPr/>
        </p:nvSpPr>
        <p:spPr>
          <a:xfrm rot="5400000">
            <a:off x="4286248" y="2071678"/>
            <a:ext cx="785818" cy="357190"/>
          </a:xfrm>
          <a:prstGeom prst="uturnArrow">
            <a:avLst>
              <a:gd name="adj1" fmla="val 22440"/>
              <a:gd name="adj2" fmla="val 25000"/>
              <a:gd name="adj3" fmla="val 25000"/>
              <a:gd name="adj4" fmla="val 43750"/>
              <a:gd name="adj5" fmla="val 75000"/>
            </a:avLst>
          </a:prstGeom>
          <a:solidFill>
            <a:srgbClr val="99FF3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30" name="Šipka ve tvaru U 29"/>
          <p:cNvSpPr/>
          <p:nvPr/>
        </p:nvSpPr>
        <p:spPr>
          <a:xfrm rot="5400000">
            <a:off x="7143768" y="3714752"/>
            <a:ext cx="785818" cy="357190"/>
          </a:xfrm>
          <a:prstGeom prst="uturnArrow">
            <a:avLst/>
          </a:prstGeom>
          <a:solidFill>
            <a:srgbClr val="99FF3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31" name="Šipka ve tvaru U 30"/>
          <p:cNvSpPr/>
          <p:nvPr/>
        </p:nvSpPr>
        <p:spPr>
          <a:xfrm rot="5400000">
            <a:off x="7858148" y="4429132"/>
            <a:ext cx="785818" cy="357190"/>
          </a:xfrm>
          <a:prstGeom prst="uturnArrow">
            <a:avLst/>
          </a:prstGeom>
          <a:solidFill>
            <a:srgbClr val="99FF3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32" name="Šipka ve tvaru U 31"/>
          <p:cNvSpPr/>
          <p:nvPr/>
        </p:nvSpPr>
        <p:spPr>
          <a:xfrm rot="5400000">
            <a:off x="6143636" y="2928934"/>
            <a:ext cx="785818" cy="357190"/>
          </a:xfrm>
          <a:prstGeom prst="uturnArrow">
            <a:avLst/>
          </a:prstGeom>
          <a:solidFill>
            <a:srgbClr val="99FF3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33" name="TextovéPole 32"/>
          <p:cNvSpPr txBox="1"/>
          <p:nvPr/>
        </p:nvSpPr>
        <p:spPr>
          <a:xfrm>
            <a:off x="5000628" y="2000240"/>
            <a:ext cx="12731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 smtClean="0">
                <a:solidFill>
                  <a:srgbClr val="99FF33"/>
                </a:solidFill>
                <a:latin typeface="Bookman Old Style" pitchFamily="18" charset="0"/>
              </a:rPr>
              <a:t>.</a:t>
            </a:r>
            <a:r>
              <a:rPr lang="cs-CZ" sz="2800" b="1" dirty="0" smtClean="0">
                <a:solidFill>
                  <a:srgbClr val="99FF33"/>
                </a:solidFill>
                <a:latin typeface="Bookman Old Style" pitchFamily="18" charset="0"/>
              </a:rPr>
              <a:t>1000</a:t>
            </a:r>
            <a:endParaRPr lang="cs-CZ" sz="3200" b="1" dirty="0">
              <a:solidFill>
                <a:srgbClr val="99FF33"/>
              </a:solidFill>
              <a:latin typeface="Bookman Old Style" pitchFamily="18" charset="0"/>
            </a:endParaRPr>
          </a:p>
        </p:txBody>
      </p:sp>
      <p:sp>
        <p:nvSpPr>
          <p:cNvPr id="34" name="Obdélník 33"/>
          <p:cNvSpPr/>
          <p:nvPr/>
        </p:nvSpPr>
        <p:spPr>
          <a:xfrm>
            <a:off x="6858016" y="2643182"/>
            <a:ext cx="79861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cs-CZ" sz="3200" b="1" dirty="0">
                <a:solidFill>
                  <a:srgbClr val="99FF33"/>
                </a:solidFill>
                <a:latin typeface="Bookman Old Style" pitchFamily="18" charset="0"/>
              </a:rPr>
              <a:t>.</a:t>
            </a:r>
            <a:r>
              <a:rPr lang="cs-CZ" sz="2800" b="1" dirty="0" smtClean="0">
                <a:solidFill>
                  <a:srgbClr val="99FF33"/>
                </a:solidFill>
                <a:latin typeface="Bookman Old Style" pitchFamily="18" charset="0"/>
              </a:rPr>
              <a:t>10</a:t>
            </a:r>
            <a:endParaRPr lang="cs-CZ" sz="3200" b="1" dirty="0">
              <a:solidFill>
                <a:srgbClr val="99FF33"/>
              </a:solidFill>
              <a:latin typeface="Bookman Old Style" pitchFamily="18" charset="0"/>
            </a:endParaRPr>
          </a:p>
        </p:txBody>
      </p:sp>
      <p:sp>
        <p:nvSpPr>
          <p:cNvPr id="35" name="Obdélník 34"/>
          <p:cNvSpPr/>
          <p:nvPr/>
        </p:nvSpPr>
        <p:spPr>
          <a:xfrm>
            <a:off x="7858148" y="3500438"/>
            <a:ext cx="79861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cs-CZ" sz="3200" b="1" dirty="0" smtClean="0">
                <a:solidFill>
                  <a:srgbClr val="99FF33"/>
                </a:solidFill>
                <a:latin typeface="Bookman Old Style" pitchFamily="18" charset="0"/>
              </a:rPr>
              <a:t>.</a:t>
            </a:r>
            <a:r>
              <a:rPr lang="cs-CZ" sz="2800" b="1" dirty="0" smtClean="0">
                <a:solidFill>
                  <a:srgbClr val="99FF33"/>
                </a:solidFill>
                <a:latin typeface="Bookman Old Style" pitchFamily="18" charset="0"/>
              </a:rPr>
              <a:t>10</a:t>
            </a:r>
            <a:endParaRPr lang="cs-CZ" sz="3200" b="1" dirty="0">
              <a:solidFill>
                <a:srgbClr val="99FF33"/>
              </a:solidFill>
              <a:latin typeface="Bookman Old Style" pitchFamily="18" charset="0"/>
            </a:endParaRPr>
          </a:p>
        </p:txBody>
      </p:sp>
      <p:sp>
        <p:nvSpPr>
          <p:cNvPr id="36" name="Obdélník 35"/>
          <p:cNvSpPr/>
          <p:nvPr/>
        </p:nvSpPr>
        <p:spPr>
          <a:xfrm>
            <a:off x="8572528" y="4286256"/>
            <a:ext cx="571472" cy="400110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lvl="0"/>
            <a:r>
              <a:rPr lang="cs-CZ" sz="2000" b="1" dirty="0">
                <a:solidFill>
                  <a:srgbClr val="99FF33"/>
                </a:solidFill>
                <a:latin typeface="Bookman Old Style" pitchFamily="18" charset="0"/>
              </a:rPr>
              <a:t>.</a:t>
            </a:r>
            <a:r>
              <a:rPr lang="cs-CZ" b="1" dirty="0">
                <a:solidFill>
                  <a:srgbClr val="99FF33"/>
                </a:solidFill>
                <a:latin typeface="Bookman Old Style" pitchFamily="18" charset="0"/>
              </a:rPr>
              <a:t>10</a:t>
            </a:r>
            <a:endParaRPr lang="cs-CZ" sz="2000" b="1" dirty="0">
              <a:solidFill>
                <a:srgbClr val="99FF33"/>
              </a:solidFill>
              <a:latin typeface="Bookman Old Style" pitchFamily="18" charset="0"/>
            </a:endParaRPr>
          </a:p>
        </p:txBody>
      </p:sp>
      <p:sp>
        <p:nvSpPr>
          <p:cNvPr id="37" name="Šipka doprava 36"/>
          <p:cNvSpPr/>
          <p:nvPr/>
        </p:nvSpPr>
        <p:spPr>
          <a:xfrm rot="13429316">
            <a:off x="786925" y="2557679"/>
            <a:ext cx="544460" cy="428628"/>
          </a:xfrm>
          <a:prstGeom prst="rightArrow">
            <a:avLst>
              <a:gd name="adj1" fmla="val 38656"/>
              <a:gd name="adj2" fmla="val 50000"/>
            </a:avLst>
          </a:prstGeom>
          <a:solidFill>
            <a:srgbClr val="99FF3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8" name="Šipka doprava 37"/>
          <p:cNvSpPr/>
          <p:nvPr/>
        </p:nvSpPr>
        <p:spPr>
          <a:xfrm rot="13591806">
            <a:off x="1629284" y="4397226"/>
            <a:ext cx="2458807" cy="428628"/>
          </a:xfrm>
          <a:prstGeom prst="rightArrow">
            <a:avLst>
              <a:gd name="adj1" fmla="val 38656"/>
              <a:gd name="adj2" fmla="val 50000"/>
            </a:avLst>
          </a:prstGeom>
          <a:solidFill>
            <a:srgbClr val="99FF3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0" name="Obdélník 39"/>
          <p:cNvSpPr/>
          <p:nvPr/>
        </p:nvSpPr>
        <p:spPr>
          <a:xfrm>
            <a:off x="0" y="2143116"/>
            <a:ext cx="880369" cy="400110"/>
          </a:xfrm>
          <a:prstGeom prst="rect">
            <a:avLst/>
          </a:prstGeom>
          <a:solidFill>
            <a:schemeClr val="tx1"/>
          </a:solidFill>
        </p:spPr>
        <p:txBody>
          <a:bodyPr wrap="none">
            <a:spAutoFit/>
          </a:bodyPr>
          <a:lstStyle/>
          <a:p>
            <a:r>
              <a:rPr lang="cs-CZ" sz="2000" b="1" dirty="0">
                <a:solidFill>
                  <a:srgbClr val="99FF33"/>
                </a:solidFill>
                <a:latin typeface="Bookman Old Style" pitchFamily="18" charset="0"/>
              </a:rPr>
              <a:t>:</a:t>
            </a:r>
            <a:r>
              <a:rPr lang="cs-CZ" b="1" dirty="0" smtClean="0">
                <a:solidFill>
                  <a:srgbClr val="99FF33"/>
                </a:solidFill>
                <a:latin typeface="Bookman Old Style" pitchFamily="18" charset="0"/>
              </a:rPr>
              <a:t>1000</a:t>
            </a:r>
            <a:endParaRPr lang="cs-CZ" sz="2000" b="1" dirty="0">
              <a:solidFill>
                <a:srgbClr val="99FF33"/>
              </a:solidFill>
              <a:latin typeface="Bookman Old Style" pitchFamily="18" charset="0"/>
            </a:endParaRPr>
          </a:p>
        </p:txBody>
      </p:sp>
      <p:sp>
        <p:nvSpPr>
          <p:cNvPr id="41" name="Obdélník 40"/>
          <p:cNvSpPr/>
          <p:nvPr/>
        </p:nvSpPr>
        <p:spPr>
          <a:xfrm>
            <a:off x="1214414" y="3143248"/>
            <a:ext cx="79861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cs-CZ" sz="3200" b="1" dirty="0" smtClean="0">
                <a:solidFill>
                  <a:srgbClr val="99FF33"/>
                </a:solidFill>
                <a:latin typeface="Bookman Old Style" pitchFamily="18" charset="0"/>
              </a:rPr>
              <a:t>:</a:t>
            </a:r>
            <a:r>
              <a:rPr lang="cs-CZ" sz="2800" b="1" dirty="0" smtClean="0">
                <a:solidFill>
                  <a:srgbClr val="99FF33"/>
                </a:solidFill>
                <a:latin typeface="Bookman Old Style" pitchFamily="18" charset="0"/>
              </a:rPr>
              <a:t>10</a:t>
            </a:r>
            <a:endParaRPr lang="cs-CZ" sz="3200" b="1" dirty="0">
              <a:solidFill>
                <a:srgbClr val="99FF33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 tmFilter="0,0; .5, 1; 1, 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 tmFilter="0,0; .5, 1; 1, 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4" grpId="0" animBg="1"/>
      <p:bldP spid="7" grpId="0" animBg="1"/>
      <p:bldP spid="8" grpId="0" animBg="1"/>
      <p:bldP spid="9" grpId="0" animBg="1"/>
      <p:bldP spid="10" grpId="0" animBg="1"/>
      <p:bldP spid="28" grpId="0" animBg="1"/>
      <p:bldP spid="30" grpId="0" animBg="1"/>
      <p:bldP spid="31" grpId="0" animBg="1"/>
      <p:bldP spid="32" grpId="0" animBg="1"/>
      <p:bldP spid="33" grpId="0"/>
      <p:bldP spid="34" grpId="0"/>
      <p:bldP spid="35" grpId="0"/>
      <p:bldP spid="36" grpId="0" animBg="1"/>
      <p:bldP spid="37" grpId="0" animBg="1"/>
      <p:bldP spid="38" grpId="0" animBg="1"/>
      <p:bldP spid="40" grpId="0" animBg="1"/>
      <p:bldP spid="41" grpId="0"/>
    </p:bld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1007</TotalTime>
  <Words>713</Words>
  <Application>Microsoft Office PowerPoint</Application>
  <PresentationFormat>Předvádění na obrazovce (4:3)</PresentationFormat>
  <Paragraphs>304</Paragraphs>
  <Slides>24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24</vt:i4>
      </vt:variant>
    </vt:vector>
  </HeadingPairs>
  <TitlesOfParts>
    <vt:vector size="25" baseType="lpstr">
      <vt:lpstr>Motiv sady Office</vt:lpstr>
      <vt:lpstr>Opakování – 2. díl </vt:lpstr>
      <vt:lpstr>Co jsme se v 2. díle všechno naučili? </vt:lpstr>
      <vt:lpstr>Počítání do 1000 Doplň správně řady čísel.</vt:lpstr>
      <vt:lpstr>Počítání do 1000 Rozlož číslo na jednotky, desítky a stovky.</vt:lpstr>
      <vt:lpstr>Počítání do 1000 Porovnej tato čísla.</vt:lpstr>
      <vt:lpstr>Sčítání a odčítání do 1000 Vypočítej.</vt:lpstr>
      <vt:lpstr>Násobení a dělení 10, 100 Pamatuješ si pravidla?</vt:lpstr>
      <vt:lpstr>Násobení a dělení 10, 100 Vypočítej</vt:lpstr>
      <vt:lpstr>Jednotky délky Vyjmenuj všechny jednotky délky, které si pamatuješ.</vt:lpstr>
      <vt:lpstr>Jednotky délky Převeď.</vt:lpstr>
      <vt:lpstr>Jednotky hmotnosti Vyjmenuj všechny jednotky hmotnosti, které si pamatuješ.</vt:lpstr>
      <vt:lpstr>Jednotky hmotnosti Převeď.</vt:lpstr>
      <vt:lpstr>Jednotky objemu Vyjmenuj všechny jednotky hmotnosti, které si pamatuješ.</vt:lpstr>
      <vt:lpstr>Jednotky objemu Převeď.</vt:lpstr>
      <vt:lpstr>Snímek 15</vt:lpstr>
      <vt:lpstr>Zaokrouhlování  trojciferných čísel Zopakuj si postup.</vt:lpstr>
      <vt:lpstr>Zaokrouhlování  trojciferných čísel Zopakuj si postup.</vt:lpstr>
      <vt:lpstr>Zaokrouhlování  trojciferných čísel Vypočítej.</vt:lpstr>
      <vt:lpstr>+ a - do 1000 s rozkladem Připomeň si postup. </vt:lpstr>
      <vt:lpstr>+ a - do 1000 s rozkladem A teď už to zvládneš sám/sama (zkus zpaměti) .</vt:lpstr>
      <vt:lpstr>+ a – do 1000 pod sebou Zopakuj si postup.</vt:lpstr>
      <vt:lpstr>Snímek 22</vt:lpstr>
      <vt:lpstr>Snímek 23</vt:lpstr>
      <vt:lpstr>Snímek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veverka.police@seznam.cz</dc:creator>
  <cp:lastModifiedBy>veverka.police@seznam.cz</cp:lastModifiedBy>
  <cp:revision>62</cp:revision>
  <dcterms:created xsi:type="dcterms:W3CDTF">2020-03-31T15:50:56Z</dcterms:created>
  <dcterms:modified xsi:type="dcterms:W3CDTF">2020-04-03T15:13:25Z</dcterms:modified>
</cp:coreProperties>
</file>