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3" r:id="rId9"/>
    <p:sldId id="264" r:id="rId10"/>
    <p:sldId id="275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7BA4-E556-425D-B99F-B55C20CD6323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A052E-723C-42DA-9A0C-AA6B7292454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59C4-62EA-4BA5-9D70-195D49712917}" type="datetimeFigureOut">
              <a:rPr lang="cs-CZ" smtClean="0"/>
              <a:pPr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A6B6-D3A9-40B7-8F66-7B4425F174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26" Type="http://schemas.openxmlformats.org/officeDocument/2006/relationships/image" Target="../media/image18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5" Type="http://schemas.openxmlformats.org/officeDocument/2006/relationships/image" Target="../media/image40.pn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24" Type="http://schemas.openxmlformats.org/officeDocument/2006/relationships/image" Target="../media/image39.png"/><Relationship Id="rId5" Type="http://schemas.openxmlformats.org/officeDocument/2006/relationships/image" Target="../media/image23.png"/><Relationship Id="rId15" Type="http://schemas.openxmlformats.org/officeDocument/2006/relationships/image" Target="../media/image14.png"/><Relationship Id="rId23" Type="http://schemas.openxmlformats.org/officeDocument/2006/relationships/image" Target="../media/image38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16.png"/><Relationship Id="rId27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SPOJKY, ČÁSTICE, CITOSLOVCE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43372" y="6386482"/>
            <a:ext cx="5000628" cy="47151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FFCC66"/>
                </a:solidFill>
              </a:rPr>
              <a:t>Vypracovala: Mgr. Alžběta Pelcová</a:t>
            </a:r>
            <a:endParaRPr lang="cs-CZ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Vynechej si řádek.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Nadpis – Částice (podtrhni).</a:t>
            </a:r>
          </a:p>
          <a:p>
            <a:pPr>
              <a:buNone/>
            </a:pP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Na samostatný řádek napiš číslo </a:t>
            </a:r>
          </a:p>
          <a:p>
            <a:pPr>
              <a:buNone/>
            </a:pP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cvičení – 146/1.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Toto cvičení si celé přečti.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Vyhledej přací věty.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Tyto věty teprve napiš do ŠK.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Barevně zvýrazni částice. </a:t>
            </a:r>
          </a:p>
          <a:p>
            <a:pPr>
              <a:buNone/>
            </a:pPr>
            <a:endParaRPr lang="cs-CZ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000636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20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86124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857628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2725734"/>
          </a:xfrm>
          <a:ln>
            <a:solidFill>
              <a:srgbClr val="9933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Citoslovce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Vzpomeneš si, jaká slova to jsou? 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</a:b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Clumsy | The Smurfs 3d Wiki | Fan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858000"/>
            <a:ext cx="1688026" cy="2805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556E-17 1.85185E-6 L -0.00069 -0.45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2582858"/>
          </a:xfrm>
          <a:ln>
            <a:solidFill>
              <a:srgbClr val="9933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Přečti si na straně 148 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</a:br>
            <a:r>
              <a:rPr lang="cs-CZ" b="1" u="sng" dirty="0" smtClean="0">
                <a:solidFill>
                  <a:srgbClr val="FFCC66"/>
                </a:solidFill>
                <a:latin typeface="Bookman Old Style" pitchFamily="18" charset="0"/>
              </a:rPr>
              <a:t>Pamatujte si!</a:t>
            </a:r>
            <a:endParaRPr lang="cs-CZ" b="1" u="sng" dirty="0">
              <a:solidFill>
                <a:srgbClr val="FFCC66"/>
              </a:solidFill>
              <a:latin typeface="Bookman Old Style" pitchFamily="18" charset="0"/>
            </a:endParaRPr>
          </a:p>
        </p:txBody>
      </p:sp>
      <p:pic>
        <p:nvPicPr>
          <p:cNvPr id="5122" name="Picture 2" descr="Brainy Smurf | Sony Pictures Animation Wiki | Fan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3358733" cy="29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Citoslovce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napodobují různé _______</a:t>
            </a:r>
          </a:p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vyjadřují naše _________ a __________</a:t>
            </a:r>
          </a:p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můžeme jimi i někoho ____________</a:t>
            </a:r>
          </a:p>
          <a:p>
            <a:endParaRPr lang="cs-CZ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57290" y="4714884"/>
            <a:ext cx="1457450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zvuky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85852" y="3786190"/>
            <a:ext cx="1532792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pocity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86182" y="4714884"/>
            <a:ext cx="1507144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dojmy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14744" y="3786190"/>
            <a:ext cx="1754006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pobízet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4348" y="2357430"/>
            <a:ext cx="7678705" cy="1446550"/>
          </a:xfrm>
          <a:prstGeom prst="rect">
            <a:avLst/>
          </a:prstGeom>
          <a:solidFill>
            <a:srgbClr val="FFCC66">
              <a:alpha val="60000"/>
            </a:srgbClr>
          </a:solidFill>
          <a:ln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993300"/>
                </a:solidFill>
                <a:latin typeface="Bookman Old Style" pitchFamily="18" charset="0"/>
              </a:rPr>
              <a:t>Doplň správně na vynechaná místa</a:t>
            </a:r>
            <a:endParaRPr lang="cs-CZ" sz="44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014 L 0.36632 -0.4821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2107 L 0.29132 -0.2520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-0.0199 L 0.28716 -0.3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041 L 0.21841 -0.1576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Vynechej si řádek.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Nadpis – Citoslovce (podtrhni).</a:t>
            </a:r>
          </a:p>
          <a:p>
            <a:pPr>
              <a:buNone/>
            </a:pP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Na samostatný řádek napiš číslo </a:t>
            </a:r>
          </a:p>
          <a:p>
            <a:pPr>
              <a:buNone/>
            </a:pP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cvičení – 148/2.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Přepiš do ŠK.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Barevně zvýrazni citoslovce. </a:t>
            </a:r>
          </a:p>
          <a:p>
            <a:pPr>
              <a:buNone/>
            </a:pPr>
            <a:endParaRPr lang="cs-CZ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500174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14620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Procvičíme si všechny slovní druhy </a:t>
            </a: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200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Urči, o jaký slovní druh jde (pomož si číslem). 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2000240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vlakové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14546" y="2000240"/>
            <a:ext cx="1566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nazdar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00496" y="2000240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piš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57752" y="2000240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ona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57884" y="2000240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pěkně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910" y="2714620"/>
            <a:ext cx="108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auto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28794" y="271462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lampa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28992" y="2714620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čistý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14876" y="2714620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tik </a:t>
            </a:r>
            <a:r>
              <a:rPr lang="cs-CZ" sz="3200" dirty="0" err="1" smtClean="0">
                <a:solidFill>
                  <a:srgbClr val="993300"/>
                </a:solidFill>
                <a:latin typeface="Bookman Old Style" pitchFamily="18" charset="0"/>
              </a:rPr>
              <a:t>ťak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00826" y="2714620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ale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4282" y="3357562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v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85786" y="3357562"/>
            <a:ext cx="1875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desatery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86050" y="3357562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zlý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14744" y="3357562"/>
            <a:ext cx="734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rgbClr val="993300"/>
                </a:solidFill>
                <a:latin typeface="Bookman Old Style" pitchFamily="18" charset="0"/>
              </a:rPr>
              <a:t>jéé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500562" y="3357562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vlk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29256" y="3357562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zlatá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643702" y="3357562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nad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85720" y="4071942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my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214414" y="4071942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ta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1857356" y="4071942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vlak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857488" y="4071942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haf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786182" y="4071942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ruka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929190" y="4071942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jarní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72198" y="4071942"/>
            <a:ext cx="2427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maminčino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28596" y="4714884"/>
            <a:ext cx="808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oni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214414" y="4714884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domů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571736" y="4714884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třetí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643306" y="4714884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dům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714876" y="471488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kéž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572132" y="4714884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učit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572264" y="4714884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s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643182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714620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00504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00504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643446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357562"/>
            <a:ext cx="434850" cy="5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643446"/>
            <a:ext cx="434850" cy="58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714620"/>
            <a:ext cx="747847" cy="5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ovéPole 44"/>
          <p:cNvSpPr txBox="1"/>
          <p:nvPr/>
        </p:nvSpPr>
        <p:spPr>
          <a:xfrm>
            <a:off x="7072330" y="4714884"/>
            <a:ext cx="579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ať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357562"/>
            <a:ext cx="747847" cy="5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000240"/>
            <a:ext cx="390454" cy="46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786322"/>
            <a:ext cx="390454" cy="46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714884"/>
            <a:ext cx="390454" cy="46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000240"/>
            <a:ext cx="4007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714620"/>
            <a:ext cx="4007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357562"/>
            <a:ext cx="4007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071942"/>
            <a:ext cx="4007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071942"/>
            <a:ext cx="4007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000240"/>
            <a:ext cx="428628" cy="5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071942"/>
            <a:ext cx="428628" cy="5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4000504"/>
            <a:ext cx="428628" cy="5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4714884"/>
            <a:ext cx="428628" cy="5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2000240"/>
            <a:ext cx="43004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4714884"/>
            <a:ext cx="43004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357562"/>
            <a:ext cx="4007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000240"/>
            <a:ext cx="44808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42" y="4714884"/>
            <a:ext cx="448089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000504"/>
            <a:ext cx="747847" cy="5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54" y="3357562"/>
            <a:ext cx="43479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4714884"/>
            <a:ext cx="43479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357562"/>
            <a:ext cx="43479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702" y="2714620"/>
            <a:ext cx="40356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3297238"/>
          </a:xfrm>
          <a:ln>
            <a:solidFill>
              <a:srgbClr val="9933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Doteď jsme si to zkoušeli pouze na jednotlivých slovech.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Teď se podíváme už na VĚTY!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Brainy smurf Icon | The Smurfs 2 Movie Iconset | DesignBol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3233726" cy="323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Tady máš návod jak na to </a:t>
            </a: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. 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857364"/>
            <a:ext cx="8643998" cy="900106"/>
          </a:xfrm>
          <a:ln>
            <a:solidFill>
              <a:srgbClr val="993300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Statečný princ běžel lesem za princeznou.</a:t>
            </a:r>
            <a:endParaRPr lang="cs-CZ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2990850"/>
            <a:ext cx="525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928934"/>
            <a:ext cx="300241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357298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357298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1357298"/>
            <a:ext cx="392093" cy="64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24" y="1428736"/>
            <a:ext cx="40071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 descr="ANO NE Generátor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71670" y="2428868"/>
            <a:ext cx="3810000" cy="2857500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14744" y="1428736"/>
            <a:ext cx="43004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857884" y="1428736"/>
            <a:ext cx="43479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428860" y="2928934"/>
            <a:ext cx="29985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  <a:ln>
            <a:solidFill>
              <a:srgbClr val="993300"/>
            </a:solidFill>
          </a:ln>
        </p:spPr>
        <p:txBody>
          <a:bodyPr/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A teď to zkus sám/sama </a:t>
            </a: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33794" name="Picture 2" descr="Take The Interesting Quiz On Brainy Smurf! - ProProfs Qui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00438"/>
            <a:ext cx="2378374" cy="31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357166"/>
            <a:ext cx="8543956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>
                <a:solidFill>
                  <a:srgbClr val="993300"/>
                </a:solidFill>
                <a:latin typeface="Bookman Old Style" pitchFamily="18" charset="0"/>
              </a:rPr>
              <a:t>Mazaná liška obelstila nezkušeného Budulínka.</a:t>
            </a:r>
            <a:endParaRPr lang="cs-CZ" sz="28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20" y="1285860"/>
            <a:ext cx="874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993300"/>
                </a:solidFill>
                <a:latin typeface="Bookman Old Style" pitchFamily="18" charset="0"/>
              </a:rPr>
              <a:t>Paní učitelka zadala dětem na středu těžký úkol.</a:t>
            </a:r>
            <a:endParaRPr lang="cs-CZ" sz="28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720" y="2214554"/>
            <a:ext cx="420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993300"/>
                </a:solidFill>
                <a:latin typeface="Bookman Old Style" pitchFamily="18" charset="0"/>
              </a:rPr>
              <a:t>Ona šla pomalu domů.</a:t>
            </a:r>
            <a:endParaRPr lang="cs-CZ" sz="28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5720" y="3214686"/>
            <a:ext cx="554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solidFill>
                  <a:srgbClr val="993300"/>
                </a:solidFill>
                <a:latin typeface="Bookman Old Style" pitchFamily="18" charset="0"/>
              </a:rPr>
              <a:t>Crrr</a:t>
            </a:r>
            <a:r>
              <a:rPr lang="cs-CZ" sz="2800" dirty="0" smtClean="0">
                <a:solidFill>
                  <a:srgbClr val="993300"/>
                </a:solidFill>
                <a:latin typeface="Bookman Old Style" pitchFamily="18" charset="0"/>
              </a:rPr>
              <a:t>! Zvedni telefon a odpověz.</a:t>
            </a:r>
            <a:endParaRPr lang="cs-CZ" sz="28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20" y="4214818"/>
            <a:ext cx="338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993300"/>
                </a:solidFill>
                <a:latin typeface="Bookman Old Style" pitchFamily="18" charset="0"/>
              </a:rPr>
              <a:t>Ahoj, zavolej zítra.</a:t>
            </a:r>
            <a:endParaRPr lang="cs-CZ" sz="28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5720" y="5072074"/>
            <a:ext cx="357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993300"/>
                </a:solidFill>
                <a:latin typeface="Bookman Old Style" pitchFamily="18" charset="0"/>
              </a:rPr>
              <a:t>Půjdeš domů</a:t>
            </a:r>
            <a:r>
              <a:rPr lang="cs-CZ" sz="2800" dirty="0" smtClean="0">
                <a:solidFill>
                  <a:srgbClr val="993300"/>
                </a:solidFill>
                <a:latin typeface="Bookman Old Style" pitchFamily="18" charset="0"/>
              </a:rPr>
              <a:t>? Ano.</a:t>
            </a:r>
            <a:endParaRPr lang="cs-CZ" sz="28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52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71546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1000108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000372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290"/>
            <a:ext cx="188666" cy="2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52"/>
            <a:ext cx="188666" cy="2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071546"/>
            <a:ext cx="188666" cy="2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000240"/>
            <a:ext cx="189838" cy="22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42852"/>
            <a:ext cx="214314" cy="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071546"/>
            <a:ext cx="214314" cy="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000240"/>
            <a:ext cx="214314" cy="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071810"/>
            <a:ext cx="214314" cy="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000504"/>
            <a:ext cx="214314" cy="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8563" y="4851145"/>
            <a:ext cx="214314" cy="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000240"/>
            <a:ext cx="214314" cy="25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000504"/>
            <a:ext cx="214314" cy="25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2740" y="4823215"/>
            <a:ext cx="214314" cy="25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000240"/>
            <a:ext cx="214314" cy="25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8959" y="4833274"/>
            <a:ext cx="214314" cy="2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000504"/>
            <a:ext cx="214314" cy="2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3071810"/>
            <a:ext cx="285752" cy="22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071546"/>
            <a:ext cx="174215" cy="28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1071546"/>
            <a:ext cx="204712" cy="25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3000372"/>
            <a:ext cx="214314" cy="28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000372"/>
            <a:ext cx="214314" cy="26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Řekni, jaké čísla mají tyto slovní druhy.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643182"/>
            <a:ext cx="3186106" cy="2400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400" dirty="0" smtClean="0">
                <a:solidFill>
                  <a:srgbClr val="993300"/>
                </a:solidFill>
                <a:latin typeface="Bookman Old Style" pitchFamily="18" charset="0"/>
              </a:rPr>
              <a:t>Spojky</a:t>
            </a:r>
          </a:p>
          <a:p>
            <a:pPr>
              <a:buNone/>
            </a:pPr>
            <a:r>
              <a:rPr lang="cs-CZ" sz="4400" dirty="0" smtClean="0">
                <a:solidFill>
                  <a:srgbClr val="993300"/>
                </a:solidFill>
                <a:latin typeface="Bookman Old Style" pitchFamily="18" charset="0"/>
              </a:rPr>
              <a:t>Částice</a:t>
            </a:r>
          </a:p>
          <a:p>
            <a:pPr>
              <a:buNone/>
            </a:pPr>
            <a:r>
              <a:rPr lang="cs-CZ" sz="4400" dirty="0" smtClean="0">
                <a:solidFill>
                  <a:srgbClr val="993300"/>
                </a:solidFill>
                <a:latin typeface="Bookman Old Style" pitchFamily="18" charset="0"/>
              </a:rPr>
              <a:t>Citoslovce</a:t>
            </a:r>
            <a:endParaRPr lang="cs-CZ" sz="44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14612" y="264318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993300"/>
                </a:solidFill>
                <a:latin typeface="Bookman Old Style" pitchFamily="18" charset="0"/>
              </a:rPr>
              <a:t>8</a:t>
            </a:r>
            <a:endParaRPr lang="cs-CZ" sz="44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7488" y="3429000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993300"/>
                </a:solidFill>
                <a:latin typeface="Bookman Old Style" pitchFamily="18" charset="0"/>
              </a:rPr>
              <a:t>9</a:t>
            </a:r>
            <a:endParaRPr lang="cs-CZ" sz="44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28992" y="4214818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993300"/>
                </a:solidFill>
                <a:latin typeface="Bookman Old Style" pitchFamily="18" charset="0"/>
              </a:rPr>
              <a:t>10</a:t>
            </a:r>
            <a:endParaRPr lang="cs-CZ" sz="44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2511420"/>
          </a:xfrm>
          <a:ln>
            <a:solidFill>
              <a:srgbClr val="9933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Jsi BOREC! 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Měj se krásně, příští týden…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</a:b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ČAU!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Hefty Smurf PNG Image | Smurfs, Smurfs party, Smurfs mov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858000"/>
            <a:ext cx="228016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0243 -0.05718 L -0.2441 -0.5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654296"/>
          </a:xfrm>
          <a:ln>
            <a:solidFill>
              <a:srgbClr val="9933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Vyjmenuj všechny slovní druhy + jejich čísla.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12294" name="Picture 6" descr="2006 Smurf figurines | Pitufos, Fotos de monitos animados y Fondo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429000"/>
            <a:ext cx="1785950" cy="318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2368544"/>
          </a:xfrm>
          <a:ln>
            <a:solidFill>
              <a:srgbClr val="9933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Zkus říct, co si pamatuješ o spojkách?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11270" name="Picture 6" descr="Smurf, vanity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28958" y="2643182"/>
            <a:ext cx="2928958" cy="29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2.98173E-6 L 0.33715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SPOJKY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pojí se s číslem 8</a:t>
            </a:r>
          </a:p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spojují slova a věty</a:t>
            </a:r>
          </a:p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mezi nejčastější patří: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a, i, ani, nebo, ale, avšak, aby, že, když,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než, protože, jestliže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Vyzkoušej si </a:t>
            </a: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Doplň do věty správnou spojku.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Láďa běžel do obchodu, _____ zapomněl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si peněženku.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Udělej to, _____ bude pozdě.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Kup rohlíky ______ chleba.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Monika šla do školy __ potkala Lenku. </a:t>
            </a:r>
            <a:endParaRPr lang="cs-CZ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43570" y="6000768"/>
            <a:ext cx="801823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ale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71736" y="5929330"/>
            <a:ext cx="423514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a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29058" y="5643578"/>
            <a:ext cx="931665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než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5357826"/>
            <a:ext cx="1204176" cy="584775"/>
          </a:xfrm>
          <a:prstGeom prst="rect">
            <a:avLst/>
          </a:prstGeom>
          <a:solidFill>
            <a:srgbClr val="FFCC66"/>
          </a:solidFill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993300"/>
                </a:solidFill>
                <a:latin typeface="Bookman Old Style" pitchFamily="18" charset="0"/>
              </a:rPr>
              <a:t>nebo</a:t>
            </a:r>
            <a:endParaRPr lang="cs-CZ" sz="3200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0.00232 L -0.01927 -0.638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-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14965 -0.4305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0185 L 0.27726 -0.302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1042 L 0.23385 -0.2916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Otevři si školní sešit.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Napiš dnešní datum.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Podtrhni. 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Nadpis – Spojky (podtrhni).</a:t>
            </a:r>
          </a:p>
          <a:p>
            <a:pPr>
              <a:buNone/>
            </a:pP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Na samostatný řádek napiš číslo </a:t>
            </a:r>
          </a:p>
          <a:p>
            <a:pPr>
              <a:buNone/>
            </a:pP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cvičení – 145/2.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Cvičení přepiš a zvýrazni barevně</a:t>
            </a:r>
          </a:p>
          <a:p>
            <a:pPr>
              <a:buNone/>
            </a:pPr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spojky.</a:t>
            </a:r>
          </a:p>
          <a:p>
            <a:pPr>
              <a:buNone/>
            </a:pPr>
            <a:endParaRPr lang="cs-CZ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3116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286124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429132"/>
            <a:ext cx="447660" cy="46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ČÁSTICE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vyjadřujeme jimi svá přání</a:t>
            </a:r>
          </a:p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pozdravy</a:t>
            </a:r>
          </a:p>
          <a:p>
            <a:r>
              <a:rPr lang="cs-CZ" dirty="0" smtClean="0">
                <a:solidFill>
                  <a:srgbClr val="993300"/>
                </a:solidFill>
                <a:latin typeface="Bookman Old Style" pitchFamily="18" charset="0"/>
              </a:rPr>
              <a:t>jednoslovné odpovědi</a:t>
            </a:r>
            <a:endParaRPr lang="cs-CZ" dirty="0"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</a:rPr>
              <a:t>Vyzkoušej </a:t>
            </a:r>
            <a: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solidFill>
                  <a:srgbClr val="993300"/>
                </a:solidFill>
                <a:latin typeface="Bookman Old Style" pitchFamily="18" charset="0"/>
                <a:sym typeface="Wingdings" pitchFamily="2" charset="2"/>
              </a:rPr>
              <a:t>Najdi částice.</a:t>
            </a:r>
            <a:endParaRPr lang="cs-CZ" b="1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2910" y="1428736"/>
            <a:ext cx="668773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ne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8728" y="2000240"/>
            <a:ext cx="891591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dva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28860" y="1428736"/>
            <a:ext cx="1047082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ahoj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71934" y="1571612"/>
            <a:ext cx="1228221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Pavel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57818" y="2143116"/>
            <a:ext cx="1564852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krásný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00958" y="1500174"/>
            <a:ext cx="923651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ona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2910" y="3071810"/>
            <a:ext cx="1308371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nechť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00298" y="3500438"/>
            <a:ext cx="849913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kéž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14612" y="2500306"/>
            <a:ext cx="1104790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dům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786182" y="4071942"/>
            <a:ext cx="718466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lže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286248" y="2786058"/>
            <a:ext cx="521297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ví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572132" y="3143248"/>
            <a:ext cx="1252266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jasný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43834" y="2643182"/>
            <a:ext cx="546945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já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85786" y="4000504"/>
            <a:ext cx="579005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ať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14480" y="4357694"/>
            <a:ext cx="915635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čau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050" y="4857760"/>
            <a:ext cx="881973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ven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000628" y="5072074"/>
            <a:ext cx="760144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ale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929190" y="4000504"/>
            <a:ext cx="923651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den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643702" y="4143380"/>
            <a:ext cx="619080" cy="584775"/>
          </a:xfrm>
          <a:prstGeom prst="rect">
            <a:avLst/>
          </a:prstGeom>
          <a:noFill/>
          <a:ln>
            <a:solidFill>
              <a:srgbClr val="9933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93300"/>
                </a:solidFill>
                <a:latin typeface="Bookman Old Style" pitchFamily="18" charset="0"/>
              </a:rPr>
              <a:t>vy</a:t>
            </a:r>
            <a:endParaRPr lang="cs-CZ" sz="3200" dirty="0">
              <a:solidFill>
                <a:srgbClr val="99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452</Words>
  <Application>Microsoft Office PowerPoint</Application>
  <PresentationFormat>Předvádění na obrazovce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Wingdings</vt:lpstr>
      <vt:lpstr>Motiv sady Office</vt:lpstr>
      <vt:lpstr>SPOJKY, ČÁSTICE, CITOSLOVCE</vt:lpstr>
      <vt:lpstr>Řekni, jaké čísla mají tyto slovní druhy.</vt:lpstr>
      <vt:lpstr>Vyjmenuj všechny slovní druhy + jejich čísla.</vt:lpstr>
      <vt:lpstr>Zkus říct, co si pamatuješ o spojkách?</vt:lpstr>
      <vt:lpstr>SPOJKY</vt:lpstr>
      <vt:lpstr>Vyzkoušej si  Doplň do věty správnou spojku.</vt:lpstr>
      <vt:lpstr>Prezentace aplikace PowerPoint</vt:lpstr>
      <vt:lpstr>ČÁSTICE</vt:lpstr>
      <vt:lpstr>Vyzkoušej  Najdi částice.</vt:lpstr>
      <vt:lpstr>Prezentace aplikace PowerPoint</vt:lpstr>
      <vt:lpstr>Citoslovce Vzpomeneš si, jaká slova to jsou?  </vt:lpstr>
      <vt:lpstr>Přečti si na straně 148  Pamatujte si!</vt:lpstr>
      <vt:lpstr>Citoslovce</vt:lpstr>
      <vt:lpstr>Prezentace aplikace PowerPoint</vt:lpstr>
      <vt:lpstr>Procvičíme si všechny slovní druhy  Urči, o jaký slovní druh jde (pomož si číslem). </vt:lpstr>
      <vt:lpstr>Doteď jsme si to zkoušeli pouze na jednotlivých slovech. Teď se podíváme už na VĚTY!</vt:lpstr>
      <vt:lpstr>Tady máš návod jak na to . </vt:lpstr>
      <vt:lpstr>A teď to zkus sám/sama </vt:lpstr>
      <vt:lpstr>Prezentace aplikace PowerPoint</vt:lpstr>
      <vt:lpstr>Jsi BOREC!  Měj se krásně, příští týden… ČAU!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Alžběta Pelcová</cp:lastModifiedBy>
  <cp:revision>82</cp:revision>
  <dcterms:created xsi:type="dcterms:W3CDTF">2020-04-14T11:51:27Z</dcterms:created>
  <dcterms:modified xsi:type="dcterms:W3CDTF">2020-04-19T18:36:07Z</dcterms:modified>
</cp:coreProperties>
</file>