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56" r:id="rId5"/>
    <p:sldId id="262" r:id="rId6"/>
    <p:sldId id="263" r:id="rId7"/>
    <p:sldId id="257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2" r:id="rId21"/>
    <p:sldId id="273" r:id="rId22"/>
    <p:sldId id="274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FDEADA"/>
    <a:srgbClr val="FCD5B5"/>
    <a:srgbClr val="FAC090"/>
    <a:srgbClr val="984807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CBCF-1950-4745-AC74-CC47BA8CA31C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130D-0B81-4285-8582-D9DE931DFAF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13443-F3BD-4E56-BEB6-B13F21EC546E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4D86-DFBD-484C-9450-63085F3494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Zájmena, číslovky a předložky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14942" y="6315085"/>
            <a:ext cx="4043458" cy="54291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19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Vypracovala: Mgr. Alžběta Pelcová </a:t>
            </a:r>
            <a:endParaRPr lang="cs-CZ" sz="19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Číslovky 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sz="2200" b="1" dirty="0" smtClean="0">
                <a:solidFill>
                  <a:schemeClr val="bg1"/>
                </a:solidFill>
                <a:latin typeface="Bookman Old Style" pitchFamily="18" charset="0"/>
              </a:rPr>
              <a:t>Zkus rozhodnout, zda jsou věty pravdivé či nikoliv. 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Vyjadřují, co podstatná jména dělají.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Vyjadřují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počet, pořadí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nebo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násobek.</a:t>
            </a: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Jedna, deset, patnáct, sto – Kolikery?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Jednou, třikrát, dvacetkrát – Kolik?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Jedny, dvoje, desatery – Kolikery?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První, druhý, třicátý – Kolikátý?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Rejected stamp png, Picture #851868 rejected stamp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928670"/>
            <a:ext cx="1743061" cy="1743061"/>
          </a:xfrm>
          <a:prstGeom prst="rect">
            <a:avLst/>
          </a:prstGeom>
          <a:noFill/>
        </p:spPr>
      </p:pic>
      <p:pic>
        <p:nvPicPr>
          <p:cNvPr id="5" name="Picture 2" descr="Rejected stamp png, Picture #851868 rejected stamp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143116"/>
            <a:ext cx="1743061" cy="1743061"/>
          </a:xfrm>
          <a:prstGeom prst="rect">
            <a:avLst/>
          </a:prstGeom>
          <a:noFill/>
        </p:spPr>
      </p:pic>
      <p:pic>
        <p:nvPicPr>
          <p:cNvPr id="6" name="Picture 2" descr="Rejected stamp png, Picture #851868 rejected stamp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14620"/>
            <a:ext cx="1743061" cy="1743061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85926"/>
            <a:ext cx="1785918" cy="151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143380"/>
            <a:ext cx="1785918" cy="151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429000"/>
            <a:ext cx="1785918" cy="151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18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Doplň do pořekadel slova, která vypadla. Najdeš je v nabídce pod textem. </a:t>
            </a:r>
            <a:endParaRPr lang="cs-CZ" sz="1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Když se dva perou, ________ se směje.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____________ měř, jednou řež!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Mám ______ chutí to udělat.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Hospodaří od deseti k __________.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__________ vlaštovka jaro nedělá.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Kdo šetří, má za _______.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Nevstoupíš ____________ do stejné řeky. 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8148" y="5715016"/>
            <a:ext cx="1013419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třetí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0298" y="5786454"/>
            <a:ext cx="1795684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Dvakrát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2844" y="5715016"/>
            <a:ext cx="78258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sto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357686" y="6143644"/>
            <a:ext cx="93166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pěti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00100" y="6143644"/>
            <a:ext cx="140936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Jedna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143768" y="6000768"/>
            <a:ext cx="64472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tři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57818" y="5643578"/>
            <a:ext cx="172194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dvakrát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85786" y="2214554"/>
            <a:ext cx="8001056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Víš, co daná pořekadla znamenají?</a:t>
            </a:r>
            <a:endParaRPr lang="cs-CZ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9427 -0.10602 0.18854 -0.21181 0.03507 -0.26667 C -0.11858 -0.32153 -0.85018 -0.27199 -0.92205 -0.3294 C -0.99375 -0.38681 -0.49028 -0.56551 -0.39584 -0.61065 C -0.30139 -0.65579 -0.3283 -0.62801 -0.35486 -0.6 " pathEditMode="relative" ptsTypes="aaaaA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781 0.01528 C 0.15937 0.10718 0.26094 0.19908 0.35382 0.10602 C 0.4467 0.01297 0.70885 -0.43773 0.61493 -0.54328 C 0.521 -0.64884 0.15538 -0.58819 -0.21007 -0.52731 " pathEditMode="relative" rAng="0" ptsTypes="aa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389 0.03426 C -0.03628 -0.34537 -0.05833 -0.725 -0.02691 -0.80047 C 0.00469 -0.87593 0.14219 -0.48218 0.17605 -0.41899 " pathEditMode="relative" rAng="0" ptsTypes="aaA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4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427 -0.00649 C -0.1934 -0.04074 -0.43038 -0.075 -0.47899 -0.225 C -0.52743 -0.375 -0.35052 -0.87454 -0.24792 -0.90649 C -0.14514 -0.93843 -0.00365 -0.67778 0.1382 -0.41713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989 0.02893 C 0.40607 -0.38774 0.80243 -0.8044 0.79792 -0.86297 C 0.7934 -0.92153 0.38802 -0.62246 -0.01719 -0.32315 " pathEditMode="relative" rAng="0" ptsTypes="aaA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-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813 0.02824 C -0.35781 0.1169 -0.74375 0.2051 -0.74687 0.0551 C -0.75 -0.09514 -0.06961 -0.82824 0.0092 -0.87291 C 0.08802 -0.91759 -0.30156 -0.24352 -0.27378 -0.21319 C -0.246 -0.18264 0.18351 -0.6912 0.17622 -0.69166 C 0.16893 -0.6919 -0.07448 -0.45301 -0.31788 -0.21435 " pathEditMode="relative" rAng="0" ptsTypes="aaaaaA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-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791 0.00046 C -0.04791 0.00069 -0.15347 -0.03565 -0.25885 -0.0715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9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00"/>
                            </p:stCondLst>
                            <p:childTnLst>
                              <p:par>
                                <p:cTn id="1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5" grpId="1" animBg="1"/>
      <p:bldP spid="5" grpId="2" animBg="1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0" uiExpand="1" build="allAtOnce" animBg="1"/>
      <p:bldP spid="11" grpI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401080" cy="54118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Otevři si školní </a:t>
            </a: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sešit.</a:t>
            </a:r>
            <a:endParaRPr lang="cs-CZ" sz="36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Napiš dnešní datum, podtrhni. </a:t>
            </a:r>
          </a:p>
          <a:p>
            <a:pPr>
              <a:buNone/>
            </a:pP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Nadpis </a:t>
            </a: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– </a:t>
            </a:r>
            <a:r>
              <a:rPr lang="cs-CZ" sz="3600" b="1" u="sng" dirty="0" smtClean="0">
                <a:solidFill>
                  <a:schemeClr val="bg1"/>
                </a:solidFill>
                <a:latin typeface="Bookman Old Style" pitchFamily="18" charset="0"/>
              </a:rPr>
              <a:t>Číslovky.</a:t>
            </a:r>
            <a:endParaRPr lang="cs-CZ" sz="3600" b="1" u="sng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Napiš číslo cvičení – 139/5.</a:t>
            </a:r>
          </a:p>
          <a:p>
            <a:pPr>
              <a:buNone/>
            </a:pP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Doplň vynechaná písmena,</a:t>
            </a:r>
          </a:p>
          <a:p>
            <a:pPr>
              <a:buNone/>
            </a:pP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číslice nahraď slovy a přepiš do</a:t>
            </a:r>
          </a:p>
          <a:p>
            <a:pPr>
              <a:buNone/>
            </a:pP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ŠK. </a:t>
            </a:r>
          </a:p>
          <a:p>
            <a:pPr>
              <a:buNone/>
            </a:pP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Zvýrazni si číslovky.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0042"/>
            <a:ext cx="907588" cy="7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214422"/>
            <a:ext cx="907588" cy="7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571744"/>
            <a:ext cx="907588" cy="7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500570"/>
            <a:ext cx="907588" cy="7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143512"/>
            <a:ext cx="907588" cy="7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907588" cy="7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95250"/>
            <a:ext cx="7643813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Poznáš jaký je to slovní druh?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slova, která se obvykle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pojí s podstatným jménem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upřesňuji třeba, kde podstatné jméno najdeme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4071942"/>
            <a:ext cx="28022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929065"/>
            <a:ext cx="285445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214678" y="3714752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NÁPOVĚDA: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858148" y="4500570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Bookman Old Style" pitchFamily="18" charset="0"/>
              </a:rPr>
              <a:t>P</a:t>
            </a:r>
          </a:p>
        </p:txBody>
      </p:sp>
      <p:sp>
        <p:nvSpPr>
          <p:cNvPr id="5" name="Obdélník 4"/>
          <p:cNvSpPr/>
          <p:nvPr/>
        </p:nvSpPr>
        <p:spPr>
          <a:xfrm>
            <a:off x="1571604" y="142852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800" b="1" dirty="0" smtClean="0">
                <a:solidFill>
                  <a:prstClr val="white"/>
                </a:solidFill>
                <a:latin typeface="Bookman Old Style" pitchFamily="18" charset="0"/>
              </a:rPr>
              <a:t>Ř</a:t>
            </a:r>
            <a:endParaRPr lang="cs-CZ" sz="4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857496"/>
            <a:ext cx="628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800" b="1" dirty="0" smtClean="0">
                <a:solidFill>
                  <a:prstClr val="white"/>
                </a:solidFill>
                <a:latin typeface="Bookman Old Style" pitchFamily="18" charset="0"/>
              </a:rPr>
              <a:t>E</a:t>
            </a:r>
            <a:endParaRPr lang="cs-CZ" sz="4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57884" y="142852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800" b="1" dirty="0" smtClean="0">
                <a:solidFill>
                  <a:prstClr val="white"/>
                </a:solidFill>
                <a:latin typeface="Bookman Old Style" pitchFamily="18" charset="0"/>
              </a:rPr>
              <a:t>D</a:t>
            </a:r>
            <a:endParaRPr lang="cs-CZ" sz="4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4282" y="1000108"/>
            <a:ext cx="591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800" b="1" dirty="0" smtClean="0">
                <a:solidFill>
                  <a:prstClr val="white"/>
                </a:solidFill>
                <a:latin typeface="Bookman Old Style" pitchFamily="18" charset="0"/>
              </a:rPr>
              <a:t>L</a:t>
            </a:r>
            <a:endParaRPr lang="cs-CZ" sz="4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929586" y="2643182"/>
            <a:ext cx="676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800" b="1" dirty="0" smtClean="0">
                <a:solidFill>
                  <a:prstClr val="white"/>
                </a:solidFill>
                <a:latin typeface="Bookman Old Style" pitchFamily="18" charset="0"/>
              </a:rPr>
              <a:t>O</a:t>
            </a:r>
            <a:endParaRPr lang="cs-CZ" sz="4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57620" y="214290"/>
            <a:ext cx="591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800" b="1" dirty="0" smtClean="0">
                <a:solidFill>
                  <a:prstClr val="white"/>
                </a:solidFill>
                <a:latin typeface="Bookman Old Style" pitchFamily="18" charset="0"/>
              </a:rPr>
              <a:t>Ž</a:t>
            </a:r>
            <a:endParaRPr lang="cs-CZ" sz="4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858148" y="785794"/>
            <a:ext cx="676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800" b="1" dirty="0" smtClean="0">
                <a:solidFill>
                  <a:prstClr val="white"/>
                </a:solidFill>
                <a:latin typeface="Bookman Old Style" pitchFamily="18" charset="0"/>
              </a:rPr>
              <a:t>K</a:t>
            </a:r>
            <a:endParaRPr lang="cs-CZ" sz="4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357950" y="5715016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4800" b="1" dirty="0" smtClean="0">
                <a:solidFill>
                  <a:prstClr val="white"/>
                </a:solidFill>
                <a:latin typeface="Bookman Old Style" pitchFamily="18" charset="0"/>
              </a:rPr>
              <a:t>Y</a:t>
            </a:r>
            <a:endParaRPr lang="cs-CZ" sz="48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0781 0.3254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032 L -0.33438 0.324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995 L -0.33333 0.230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4398 L 0.24532 -0.0715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33854 0.1995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5364 0.313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73021 -0.3111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L -0.10295 -0.4881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677 -0.04189 " pathEditMode="relative" ptsTypes="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Předložky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sz="1800" b="1" dirty="0" smtClean="0">
                <a:solidFill>
                  <a:schemeClr val="bg1"/>
                </a:solidFill>
                <a:latin typeface="Bookman Old Style" pitchFamily="18" charset="0"/>
              </a:rPr>
              <a:t>Spoj správnou předložku s obrázkem.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1451863" cy="12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1785950" cy="12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714884"/>
            <a:ext cx="1398554" cy="1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5715008" y="3714752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PŘED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857884" y="1785926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VEDLE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215074" y="2643182"/>
            <a:ext cx="76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NA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286512" y="4500570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V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857884" y="5357826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ZA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5720" y="2571744"/>
            <a:ext cx="8572560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VYMYSLI </a:t>
            </a:r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VĚTY, VE KTERÝCH</a:t>
            </a:r>
          </a:p>
          <a:p>
            <a:pPr algn="ctr"/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POUŽIJEŠ TYTO PŘEDLOŽKY.</a:t>
            </a:r>
            <a:endParaRPr lang="cs-CZ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81 -0.00185 C -0.12847 -0.00255 -0.14496 -0.00232 -0.16389 -0.00972 C -0.16666 -0.01366 -0.16892 -0.01782 -0.17187 -0.02176 C -0.17413 -0.03982 -0.17517 -0.0581 -0.16684 -0.07384 C -0.16562 -0.08032 -0.16441 -0.08681 -0.1618 -0.09259 C -0.16059 -0.09537 -0.1592 -0.09792 -0.15781 -0.10046 C -0.15712 -0.10185 -0.1559 -0.1044 -0.1559 -0.10417 C -0.15451 -0.11111 -0.1533 -0.11782 -0.15191 -0.12454 C -0.1526 -0.13495 -0.15052 -0.14236 -0.15781 -0.14583 C -0.16371 -0.15324 -0.17309 -0.15347 -0.1809 -0.15509 C -0.25347 -0.1537 -0.23663 -0.1537 -0.27882 -0.14838 C -0.29305 -0.14445 -0.28472 -0.1456 -0.30382 -0.14722 C -0.30816 -0.1507 -0.3092 -0.15718 -0.3118 -0.1632 C -0.31666 -0.17454 -0.31944 -0.1875 -0.32083 -0.20046 C -0.32118 -0.21111 -0.32118 -0.22176 -0.32187 -0.23241 C -0.32274 -0.24722 -0.36232 -0.24583 -0.36285 -0.24583 C -0.37673 -0.25232 -0.39687 -0.2419 -0.4118 -0.2419 " pathEditMode="relative" rAng="0" ptsTypes="ffffffffffffffff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3 -0.01296 C 0.11806 -0.01505 0.12778 -0.01991 0.1382 -0.02361 C 0.16355 -0.02245 0.16372 -0.02292 0.18021 -0.01968 C 0.18282 -0.0162 0.18872 -0.01042 0.19219 -0.00903 C 0.19931 -0.00278 0.19688 -0.00648 0.20035 0.00046 C 0.2007 0.00185 0.20105 0.00301 0.20122 0.0044 C 0.20157 0.00718 0.20174 0.00995 0.20226 0.0125 C 0.20278 0.01528 0.20435 0.02037 0.20435 0.0206 C 0.204 0.03634 0.20435 0.05231 0.2033 0.06829 C 0.20313 0.07199 0.20087 0.07477 0.19931 0.07778 C 0.19254 0.0912 0.18282 0.10208 0.17119 0.10694 C 0.16563 0.11458 0.15487 0.12361 0.14723 0.12708 C 0.13994 0.1368 0.13195 0.14143 0.12327 0.14838 C 0.11598 0.1544 0.1224 0.15093 0.11632 0.1537 C 0.11198 0.15833 0.10712 0.16065 0.1033 0.16574 C 0.1 0.17801 0.0981 0.19305 0.10435 0.2044 C 0.10591 0.20741 0.11094 0.21343 0.1132 0.21505 C 0.11511 0.21643 0.11928 0.21782 0.11928 0.21805 C 0.12483 0.22523 0.14341 0.23055 0.15122 0.23241 C 0.15487 0.23426 0.15851 0.23657 0.16233 0.23773 C 0.16528 0.23866 0.16841 0.23889 0.17119 0.24028 C 0.175 0.2419 0.17848 0.24444 0.1823 0.24583 C 0.19393 0.25 0.2033 0.25231 0.21233 0.26435 C 0.21928 0.27361 0.22014 0.28611 0.22327 0.29768 C 0.22448 0.31968 0.22553 0.32986 0.22327 0.35509 C 0.22275 0.36111 0.2165 0.36319 0.21424 0.36829 C 0.21164 0.37407 0.20921 0.37616 0.20435 0.37778 C 0.18837 0.39074 0.16997 0.3838 0.15122 0.38449 C 0.14063 0.38611 0.12969 0.39005 0.11928 0.39375 C 0.08924 0.39282 0.05938 0.39213 0.02935 0.39097 C 0.02466 0.39074 0.01841 0.38356 0.0132 0.38171 C -0.00086 0.37685 -0.0151 0.37593 -0.02968 0.375 C -0.04305 0.37199 -0.05329 0.3706 -0.0677 0.36968 C -0.08767 0.36574 -0.10659 0.36134 -0.12569 0.35231 C -0.12951 0.34514 -0.13524 0.34537 -0.14079 0.34167 C -0.15017 0.33565 -0.16232 0.33333 -0.17274 0.33102 C -0.17777 0.3287 -0.18263 0.32731 -0.18767 0.32569 C -0.19184 0.3243 -0.19548 0.3213 -0.19965 0.32037 C -0.20503 0.31921 -0.21059 0.31852 -0.21579 0.31643 C -0.22065 0.31435 -0.22725 0.31273 -0.23177 0.30972 C -0.2342 0.3081 -0.23628 0.30579 -0.23871 0.3044 C -0.246 0.30023 -0.25503 0.30046 -0.26267 0.29768 C -0.28177 0.29097 -0.30104 0.28565 -0.32065 0.28171 C -0.33524 0.26991 -0.35694 0.275 -0.3717 0.275 " pathEditMode="relative" rAng="0" ptsTypes="ff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64 0.0051 -0.02188 0.00047 -0.03212 -0.00532 C -0.03403 -0.00648 -0.03837 -0.0074 -0.04011 -0.00787 C -0.04271 -0.00879 -0.04809 -0.01065 -0.04809 -0.01065 C -0.05313 -0.01504 -0.06077 -0.01921 -0.06615 -0.02268 C -0.06754 -0.02361 -0.07014 -0.02523 -0.07014 -0.02523 C -0.07483 -0.03472 -0.06893 -0.02384 -0.075 -0.03194 C -0.07743 -0.03518 -0.0783 -0.04004 -0.08004 -0.04398 C -0.08264 -0.05764 -0.08698 -0.0699 -0.09115 -0.08264 C -0.09323 -0.08935 -0.0941 -0.09328 -0.09809 -0.09861 C -0.10052 -0.10717 -0.10486 -0.11273 -0.11007 -0.11852 C -0.11702 -0.12639 -0.12066 -0.13611 -0.13004 -0.13981 C -0.13733 -0.14629 -0.14948 -0.14838 -0.15816 -0.15069 C -0.16441 -0.15625 -0.17275 -0.15532 -0.18004 -0.15602 C -0.19723 -0.16227 -0.22188 -0.15764 -0.23611 -0.15717 C -0.24393 -0.15393 -0.25209 -0.15115 -0.26007 -0.1493 C -0.26441 -0.14629 -0.26736 -0.14537 -0.27205 -0.14398 C -0.27587 -0.14051 -0.27969 -0.13657 -0.28403 -0.13449 C -0.28941 -0.12916 -0.29445 -0.12477 -0.29914 -0.11852 C -0.30122 -0.10926 -0.30695 -0.10278 -0.30903 -0.09328 C -0.30834 -0.06713 -0.31216 -0.05347 -0.29202 -0.05185 C -0.28334 -0.05115 -0.27483 -0.05115 -0.26615 -0.05069 C -0.25417 -0.04884 -0.24323 -0.04143 -0.23108 -0.03981 C -0.22379 -0.03889 -0.20903 -0.03727 -0.20903 -0.03727 C -0.20348 -0.03588 -0.19723 -0.03495 -0.19202 -0.03194 C -0.19028 -0.03102 -0.18889 -0.02893 -0.18716 -0.02801 C -0.17518 -0.02176 -0.16233 -0.01713 -0.15 -0.01203 C -0.14271 -0.00532 -0.13438 -0.00115 -0.12709 0.00533 C -0.12066 0.01111 -0.11754 0.01574 -0.11111 0.02014 C -0.10903 0.02431 -0.10834 0.02755 -0.10712 0.03218 C -0.10747 0.03889 -0.1073 0.0456 -0.10816 0.05209 C -0.10973 0.06435 -0.12552 0.0801 -0.13403 0.08264 C -0.13837 0.08565 -0.14115 0.08681 -0.14601 0.08797 C -0.19184 0.08635 -0.21719 0.08588 -0.27014 0.08681 C -0.27865 0.09028 -0.28577 0.10903 -0.28802 0.12014 C -0.28768 0.12801 -0.28837 0.13611 -0.28716 0.14398 C -0.28559 0.15417 -0.27622 0.16111 -0.27014 0.16551 C -0.25799 0.17454 -0.24514 0.18033 -0.23108 0.18264 C -0.2224 0.18611 -0.21407 0.18797 -0.20504 0.18935 C -0.19723 0.19352 -0.19045 0.19607 -0.18212 0.19746 C -0.17396 0.20047 -0.16754 0.20162 -0.15903 0.20278 C -0.14966 0.20718 -0.13889 0.20625 -0.129 0.2081 C -0.12709 0.20903 -0.125 0.20949 -0.12309 0.21065 C -0.12136 0.21181 -0.11997 0.21389 -0.11806 0.21482 C -0.11459 0.21644 -0.11077 0.21644 -0.10712 0.21736 C -0.10348 0.2206 -0.10018 0.2213 -0.09601 0.22269 C -0.08438 0.23403 -0.07414 0.23959 -0.07101 0.26019 C -0.0717 0.26551 -0.07188 0.27107 -0.07309 0.27616 C -0.07361 0.27801 -0.07518 0.27871 -0.07605 0.2801 C -0.07691 0.28172 -0.07709 0.28403 -0.07813 0.28542 C -0.0823 0.29097 -0.08889 0.29167 -0.0941 0.29468 C -0.09948 0.29769 -0.10417 0.30116 -0.11007 0.30278 C -0.14202 0.30116 -0.15955 0.3 -0.18716 0.29468 C -0.19688 0.28982 -0.20591 0.28727 -0.21615 0.28542 C -0.23959 0.28635 -0.24254 0.28287 -0.25712 0.28935 C -0.26528 0.31204 -0.26198 0.3375 -0.24914 0.35463 C -0.24462 0.37269 -0.21684 0.38588 -0.204 0.38797 C -0.19775 0.39005 -0.19202 0.39236 -0.18611 0.39607 C -0.18056 0.40347 -0.17813 0.41135 -0.17414 0.42014 C -0.1724 0.42871 -0.17084 0.43611 -0.17309 0.44537 C -0.17414 0.44977 -0.18473 0.45047 -0.18611 0.4507 C -0.19063 0.45486 -0.19566 0.45741 -0.20105 0.4588 C -0.20834 0.46343 -0.21615 0.46551 -0.22414 0.46667 C -0.22605 0.4676 -0.22813 0.46852 -0.23004 0.46945 C -0.23108 0.46991 -0.23316 0.47084 -0.23316 0.47084 C -0.24688 0.47014 -0.29219 0.47408 -0.30209 0.46551 C -0.304 0.45764 -0.31181 0.43773 -0.31615 0.43218 C -0.31841 0.42593 -0.3217 0.41852 -0.32605 0.41482 C -0.32813 0.40648 -0.33438 0.40255 -0.34011 0.39885 C -0.34236 0.38959 -0.34445 0.38172 -0.34809 0.37338 C -0.34879 0.37176 -0.34896 0.36945 -0.35 0.36806 C -0.35157 0.36597 -0.35434 0.36597 -0.35608 0.36412 C -0.35973 0.36019 -0.36025 0.3551 -0.36302 0.3507 " pathEditMode="relative" ptsTypes="ffffffffffffffffffffffffffffffffffffffffffffffffffffffffffffffffffffffff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"/>
                            </p:stCondLst>
                            <p:childTnLst>
                              <p:par>
                                <p:cTn id="79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Přečti si tabulky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Pamatuj si!</a:t>
            </a:r>
            <a:b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cs-CZ" b="1" dirty="0">
                <a:solidFill>
                  <a:schemeClr val="bg1"/>
                </a:solidFill>
                <a:latin typeface="Bookman Old Style" pitchFamily="18" charset="0"/>
              </a:rPr>
              <a:t>n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a str. 142 a 143.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00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Vynechej si řádek.</a:t>
            </a:r>
          </a:p>
          <a:p>
            <a:pPr>
              <a:buNone/>
            </a:pP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Napiš si nadpis – </a:t>
            </a:r>
            <a:r>
              <a:rPr lang="cs-CZ" sz="4400" b="1" u="sng" dirty="0" smtClean="0">
                <a:solidFill>
                  <a:schemeClr val="bg1"/>
                </a:solidFill>
                <a:latin typeface="Bookman Old Style" pitchFamily="18" charset="0"/>
              </a:rPr>
              <a:t>Předložky.</a:t>
            </a:r>
            <a:endParaRPr lang="cs-CZ" sz="4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Na další řádek č. </a:t>
            </a:r>
            <a:r>
              <a:rPr lang="cs-CZ" sz="4400" b="1" dirty="0" err="1" smtClean="0">
                <a:solidFill>
                  <a:schemeClr val="bg1"/>
                </a:solidFill>
                <a:latin typeface="Bookman Old Style" pitchFamily="18" charset="0"/>
              </a:rPr>
              <a:t>cv</a:t>
            </a: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. 143/5.</a:t>
            </a:r>
          </a:p>
          <a:p>
            <a:pPr>
              <a:buNone/>
            </a:pP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Přečti si text. Mezi předložku</a:t>
            </a:r>
          </a:p>
          <a:p>
            <a:pPr>
              <a:buNone/>
            </a:pP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a podstatné jméno vymysli</a:t>
            </a:r>
          </a:p>
          <a:p>
            <a:pPr>
              <a:buNone/>
            </a:pP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přídavné jméno. </a:t>
            </a:r>
          </a:p>
          <a:p>
            <a:pPr>
              <a:buNone/>
            </a:pP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Cvičení přepiš do ŠK.</a:t>
            </a:r>
          </a:p>
          <a:p>
            <a:pPr>
              <a:buNone/>
            </a:pP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Zvýrazni barevně </a:t>
            </a:r>
            <a:r>
              <a:rPr lang="cs-CZ" sz="4400" b="1" u="sng" dirty="0" smtClean="0">
                <a:solidFill>
                  <a:schemeClr val="bg1"/>
                </a:solidFill>
                <a:latin typeface="Bookman Old Style" pitchFamily="18" charset="0"/>
              </a:rPr>
              <a:t>předložku</a:t>
            </a: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2" descr="Image result for emoji 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5888112"/>
            <a:ext cx="1428760" cy="969888"/>
          </a:xfrm>
          <a:prstGeom prst="rect">
            <a:avLst/>
          </a:prstGeom>
          <a:noFill/>
        </p:spPr>
      </p:pic>
      <p:pic>
        <p:nvPicPr>
          <p:cNvPr id="33794" name="Picture 2" descr="Emoji Thumb transparent PNG - Stick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85728"/>
            <a:ext cx="500066" cy="518427"/>
          </a:xfrm>
          <a:prstGeom prst="rect">
            <a:avLst/>
          </a:prstGeom>
          <a:noFill/>
        </p:spPr>
      </p:pic>
      <p:pic>
        <p:nvPicPr>
          <p:cNvPr id="6" name="Picture 2" descr="Emoji Thumb transparent PNG - Stick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928670"/>
            <a:ext cx="500066" cy="518427"/>
          </a:xfrm>
          <a:prstGeom prst="rect">
            <a:avLst/>
          </a:prstGeom>
          <a:noFill/>
        </p:spPr>
      </p:pic>
      <p:pic>
        <p:nvPicPr>
          <p:cNvPr id="7" name="Picture 2" descr="Emoji Thumb transparent PNG - Stick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1571612"/>
            <a:ext cx="500066" cy="518427"/>
          </a:xfrm>
          <a:prstGeom prst="rect">
            <a:avLst/>
          </a:prstGeom>
          <a:noFill/>
        </p:spPr>
      </p:pic>
      <p:pic>
        <p:nvPicPr>
          <p:cNvPr id="8" name="Picture 2" descr="Emoji Thumb transparent PNG - Stick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2143116"/>
            <a:ext cx="500066" cy="518427"/>
          </a:xfrm>
          <a:prstGeom prst="rect">
            <a:avLst/>
          </a:prstGeom>
          <a:noFill/>
        </p:spPr>
      </p:pic>
      <p:pic>
        <p:nvPicPr>
          <p:cNvPr id="9" name="Picture 2" descr="Emoji Thumb transparent PNG - Stick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71942"/>
            <a:ext cx="500066" cy="518427"/>
          </a:xfrm>
          <a:prstGeom prst="rect">
            <a:avLst/>
          </a:prstGeom>
          <a:noFill/>
        </p:spPr>
      </p:pic>
      <p:pic>
        <p:nvPicPr>
          <p:cNvPr id="10" name="Picture 2" descr="Emoji Thumb transparent PNG - Stick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714884"/>
            <a:ext cx="500066" cy="518427"/>
          </a:xfrm>
          <a:prstGeom prst="rect">
            <a:avLst/>
          </a:prstGeom>
          <a:noFill/>
        </p:spPr>
      </p:pic>
      <p:pic>
        <p:nvPicPr>
          <p:cNvPr id="11" name="Picture 2" descr="Emoji Thumb transparent PNG - Stick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5286388"/>
            <a:ext cx="500066" cy="518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Například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sz="2000" b="1" u="sng" dirty="0" smtClean="0">
                <a:solidFill>
                  <a:schemeClr val="bg1"/>
                </a:solidFill>
                <a:latin typeface="Bookman Old Style" pitchFamily="18" charset="0"/>
              </a:rPr>
              <a:t>Nenajdeš jej v učebnici!</a:t>
            </a:r>
            <a:endParaRPr lang="cs-CZ" b="1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2471742"/>
          </a:xfrm>
          <a:ln>
            <a:solidFill>
              <a:srgbClr val="E46C0A"/>
            </a:solidFill>
          </a:ln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píše na počítači</a:t>
            </a: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Postup:</a:t>
            </a: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1. </a:t>
            </a:r>
            <a:r>
              <a:rPr lang="cs-CZ" sz="1600" i="1" dirty="0" smtClean="0">
                <a:solidFill>
                  <a:schemeClr val="bg1"/>
                </a:solidFill>
                <a:latin typeface="Bookman Old Style" pitchFamily="18" charset="0"/>
              </a:rPr>
              <a:t>píše</a:t>
            </a: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 – Ohebné. Co dělá? Sloveso.</a:t>
            </a: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2. </a:t>
            </a:r>
            <a:r>
              <a:rPr lang="cs-CZ" sz="1600" i="1" dirty="0" smtClean="0">
                <a:solidFill>
                  <a:schemeClr val="bg1"/>
                </a:solidFill>
                <a:latin typeface="Bookman Old Style" pitchFamily="18" charset="0"/>
              </a:rPr>
              <a:t>na</a:t>
            </a: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 – Neohebné. Stojí před post. </a:t>
            </a:r>
            <a:r>
              <a:rPr lang="cs-CZ" sz="1600" dirty="0" err="1" smtClean="0">
                <a:solidFill>
                  <a:schemeClr val="bg1"/>
                </a:solidFill>
                <a:latin typeface="Bookman Old Style" pitchFamily="18" charset="0"/>
              </a:rPr>
              <a:t>jm</a:t>
            </a: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. Předložka.</a:t>
            </a: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3. </a:t>
            </a:r>
            <a:r>
              <a:rPr lang="cs-CZ" sz="1600" i="1" dirty="0" smtClean="0">
                <a:solidFill>
                  <a:schemeClr val="bg1"/>
                </a:solidFill>
                <a:latin typeface="Bookman Old Style" pitchFamily="18" charset="0"/>
              </a:rPr>
              <a:t>počítači</a:t>
            </a:r>
            <a:r>
              <a:rPr lang="cs-CZ" sz="1600" dirty="0" smtClean="0">
                <a:solidFill>
                  <a:schemeClr val="bg1"/>
                </a:solidFill>
                <a:latin typeface="Bookman Old Style" pitchFamily="18" charset="0"/>
              </a:rPr>
              <a:t> – Ohebné. Název věci. Podstatné jméno.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píše na starém počítači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8596" y="4044922"/>
            <a:ext cx="8215370" cy="2813078"/>
          </a:xfrm>
          <a:prstGeom prst="rect">
            <a:avLst/>
          </a:prstGeom>
          <a:ln>
            <a:solidFill>
              <a:srgbClr val="E46C0A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solidFill>
                  <a:prstClr val="white"/>
                </a:solidFill>
                <a:latin typeface="Bookman Old Style" pitchFamily="18" charset="0"/>
              </a:rPr>
              <a:t>zpívala si před zrcadlem</a:t>
            </a:r>
            <a:endParaRPr lang="cs-CZ" sz="2800" dirty="0">
              <a:solidFill>
                <a:prstClr val="white"/>
              </a:solidFill>
              <a:latin typeface="Bookman Old Style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cs-CZ" sz="1600" dirty="0">
                <a:solidFill>
                  <a:prstClr val="white"/>
                </a:solidFill>
                <a:latin typeface="Bookman Old Style" pitchFamily="18" charset="0"/>
              </a:rPr>
              <a:t>Postup: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1600" dirty="0">
                <a:solidFill>
                  <a:prstClr val="white"/>
                </a:solidFill>
                <a:latin typeface="Bookman Old Style" pitchFamily="18" charset="0"/>
              </a:rPr>
              <a:t>1. </a:t>
            </a:r>
            <a:r>
              <a:rPr lang="cs-CZ" sz="1600" i="1" dirty="0" smtClean="0">
                <a:solidFill>
                  <a:prstClr val="white"/>
                </a:solidFill>
                <a:latin typeface="Bookman Old Style" pitchFamily="18" charset="0"/>
              </a:rPr>
              <a:t>zpívala si</a:t>
            </a:r>
            <a:r>
              <a:rPr lang="cs-CZ" sz="1600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cs-CZ" sz="1600" dirty="0">
                <a:solidFill>
                  <a:prstClr val="white"/>
                </a:solidFill>
                <a:latin typeface="Bookman Old Style" pitchFamily="18" charset="0"/>
              </a:rPr>
              <a:t>– Ohebné. Co dělá? Sloveso.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1600" dirty="0">
                <a:solidFill>
                  <a:prstClr val="white"/>
                </a:solidFill>
                <a:latin typeface="Bookman Old Style" pitchFamily="18" charset="0"/>
              </a:rPr>
              <a:t>2. </a:t>
            </a:r>
            <a:r>
              <a:rPr lang="cs-CZ" sz="1600" i="1" dirty="0" smtClean="0">
                <a:solidFill>
                  <a:prstClr val="white"/>
                </a:solidFill>
                <a:latin typeface="Bookman Old Style" pitchFamily="18" charset="0"/>
              </a:rPr>
              <a:t>před</a:t>
            </a:r>
            <a:r>
              <a:rPr lang="cs-CZ" sz="1600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cs-CZ" sz="1600" dirty="0">
                <a:solidFill>
                  <a:prstClr val="white"/>
                </a:solidFill>
                <a:latin typeface="Bookman Old Style" pitchFamily="18" charset="0"/>
              </a:rPr>
              <a:t>– </a:t>
            </a:r>
            <a:r>
              <a:rPr lang="cs-CZ" sz="1600" dirty="0" smtClean="0">
                <a:solidFill>
                  <a:prstClr val="white"/>
                </a:solidFill>
                <a:latin typeface="Bookman Old Style" pitchFamily="18" charset="0"/>
              </a:rPr>
              <a:t>Neohebné. Stojí </a:t>
            </a:r>
            <a:r>
              <a:rPr lang="cs-CZ" sz="1600" dirty="0">
                <a:solidFill>
                  <a:prstClr val="white"/>
                </a:solidFill>
                <a:latin typeface="Bookman Old Style" pitchFamily="18" charset="0"/>
              </a:rPr>
              <a:t>před post. </a:t>
            </a:r>
            <a:r>
              <a:rPr lang="cs-CZ" sz="1600" dirty="0" err="1">
                <a:solidFill>
                  <a:prstClr val="white"/>
                </a:solidFill>
                <a:latin typeface="Bookman Old Style" pitchFamily="18" charset="0"/>
              </a:rPr>
              <a:t>jm</a:t>
            </a:r>
            <a:r>
              <a:rPr lang="cs-CZ" sz="1600" dirty="0">
                <a:solidFill>
                  <a:prstClr val="white"/>
                </a:solidFill>
                <a:latin typeface="Bookman Old Style" pitchFamily="18" charset="0"/>
              </a:rPr>
              <a:t>. </a:t>
            </a:r>
            <a:r>
              <a:rPr lang="cs-CZ" sz="1600" dirty="0" smtClean="0">
                <a:solidFill>
                  <a:prstClr val="white"/>
                </a:solidFill>
                <a:latin typeface="Bookman Old Style" pitchFamily="18" charset="0"/>
              </a:rPr>
              <a:t>Předložka.</a:t>
            </a:r>
            <a:endParaRPr lang="cs-CZ" sz="1600" dirty="0">
              <a:solidFill>
                <a:prstClr val="white"/>
              </a:solidFill>
              <a:latin typeface="Bookman Old Style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cs-CZ" sz="1600" dirty="0">
                <a:solidFill>
                  <a:prstClr val="white"/>
                </a:solidFill>
                <a:latin typeface="Bookman Old Style" pitchFamily="18" charset="0"/>
              </a:rPr>
              <a:t>3. </a:t>
            </a:r>
            <a:r>
              <a:rPr lang="cs-CZ" sz="1600" i="1" dirty="0" smtClean="0">
                <a:solidFill>
                  <a:prstClr val="white"/>
                </a:solidFill>
                <a:latin typeface="Bookman Old Style" pitchFamily="18" charset="0"/>
              </a:rPr>
              <a:t>zrcadlem</a:t>
            </a:r>
            <a:r>
              <a:rPr lang="cs-CZ" sz="1600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cs-CZ" sz="1600" dirty="0">
                <a:solidFill>
                  <a:prstClr val="white"/>
                </a:solidFill>
                <a:latin typeface="Bookman Old Style" pitchFamily="18" charset="0"/>
              </a:rPr>
              <a:t>– Ohebné. Název věci. Podstatné </a:t>
            </a:r>
            <a:r>
              <a:rPr lang="cs-CZ" sz="1600" dirty="0" smtClean="0">
                <a:solidFill>
                  <a:prstClr val="white"/>
                </a:solidFill>
                <a:latin typeface="Bookman Old Style" pitchFamily="18" charset="0"/>
              </a:rPr>
              <a:t>jméno.</a:t>
            </a:r>
            <a:endParaRPr lang="cs-CZ" sz="1600" dirty="0">
              <a:solidFill>
                <a:prstClr val="white"/>
              </a:solidFill>
              <a:latin typeface="Bookman Old Style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cs-CZ" sz="2800" b="1" dirty="0" smtClean="0">
                <a:solidFill>
                  <a:prstClr val="white"/>
                </a:solidFill>
                <a:latin typeface="Bookman Old Style" pitchFamily="18" charset="0"/>
              </a:rPr>
              <a:t>zpívala si před čistým zrcadlem</a:t>
            </a:r>
            <a:endParaRPr lang="cs-CZ" sz="2800" b="1" dirty="0">
              <a:solidFill>
                <a:prstClr val="white"/>
              </a:solidFill>
              <a:latin typeface="Bookman Old Style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928958"/>
          </a:xfrm>
          <a:solidFill>
            <a:srgbClr val="E46C0A">
              <a:alpha val="3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Nazdárek šmoulové,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dnes nás čekají tyto slovní druhy. Vzpomeneš si na jejich čísla? 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00166" y="3929066"/>
            <a:ext cx="2571768" cy="707886"/>
          </a:xfrm>
          <a:prstGeom prst="rect">
            <a:avLst/>
          </a:prstGeom>
          <a:solidFill>
            <a:srgbClr val="E46C0A">
              <a:alpha val="60000"/>
            </a:srgbClr>
          </a:solidFill>
          <a:ln>
            <a:solidFill>
              <a:srgbClr val="000000">
                <a:alpha val="30196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Zájmena</a:t>
            </a:r>
            <a:endParaRPr lang="cs-CZ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500166" y="4714884"/>
            <a:ext cx="2571768" cy="707886"/>
          </a:xfrm>
          <a:prstGeom prst="rect">
            <a:avLst/>
          </a:prstGeom>
          <a:solidFill>
            <a:srgbClr val="E46C0A">
              <a:alpha val="60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cs-CZ" sz="4000" dirty="0" smtClean="0">
                <a:solidFill>
                  <a:prstClr val="white"/>
                </a:solidFill>
                <a:latin typeface="Bookman Old Style" pitchFamily="18" charset="0"/>
              </a:rPr>
              <a:t>Číslovky</a:t>
            </a:r>
            <a:endParaRPr lang="cs-CZ" sz="4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500166" y="5500702"/>
            <a:ext cx="2593980" cy="707886"/>
          </a:xfrm>
          <a:prstGeom prst="rect">
            <a:avLst/>
          </a:prstGeom>
          <a:solidFill>
            <a:srgbClr val="E46C0A">
              <a:alpha val="60000"/>
            </a:srgbClr>
          </a:solidFill>
        </p:spPr>
        <p:txBody>
          <a:bodyPr wrap="none">
            <a:spAutoFit/>
          </a:bodyPr>
          <a:lstStyle/>
          <a:p>
            <a:pPr lvl="0"/>
            <a:r>
              <a:rPr lang="cs-CZ" sz="4000" dirty="0" smtClean="0">
                <a:solidFill>
                  <a:prstClr val="white"/>
                </a:solidFill>
                <a:latin typeface="Bookman Old Style" pitchFamily="18" charset="0"/>
              </a:rPr>
              <a:t>Předložky</a:t>
            </a:r>
            <a:endParaRPr lang="cs-CZ" sz="4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641939" y="5572140"/>
            <a:ext cx="502061" cy="707886"/>
          </a:xfrm>
          <a:prstGeom prst="rect">
            <a:avLst/>
          </a:prstGeom>
          <a:solidFill>
            <a:srgbClr val="E46C0A"/>
          </a:solidFill>
        </p:spPr>
        <p:txBody>
          <a:bodyPr wrap="none">
            <a:spAutoFit/>
          </a:bodyPr>
          <a:lstStyle/>
          <a:p>
            <a:pPr lvl="0"/>
            <a:r>
              <a:rPr lang="cs-CZ" sz="4000" dirty="0" smtClean="0">
                <a:solidFill>
                  <a:prstClr val="white"/>
                </a:solidFill>
                <a:latin typeface="Bookman Old Style" pitchFamily="18" charset="0"/>
              </a:rPr>
              <a:t>3</a:t>
            </a:r>
            <a:endParaRPr lang="cs-CZ" sz="4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41939" y="4714884"/>
            <a:ext cx="502061" cy="707886"/>
          </a:xfrm>
          <a:prstGeom prst="rect">
            <a:avLst/>
          </a:prstGeom>
          <a:solidFill>
            <a:srgbClr val="E46C0A"/>
          </a:solidFill>
        </p:spPr>
        <p:txBody>
          <a:bodyPr wrap="none">
            <a:spAutoFit/>
          </a:bodyPr>
          <a:lstStyle/>
          <a:p>
            <a:pPr lvl="0"/>
            <a:r>
              <a:rPr lang="cs-CZ" sz="4000" dirty="0" smtClean="0">
                <a:solidFill>
                  <a:prstClr val="white"/>
                </a:solidFill>
                <a:latin typeface="Bookman Old Style" pitchFamily="18" charset="0"/>
              </a:rPr>
              <a:t>7</a:t>
            </a:r>
            <a:endParaRPr lang="cs-CZ" sz="4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641939" y="3857628"/>
            <a:ext cx="502061" cy="707886"/>
          </a:xfrm>
          <a:prstGeom prst="rect">
            <a:avLst/>
          </a:prstGeom>
          <a:solidFill>
            <a:srgbClr val="E46C0A"/>
          </a:solidFill>
        </p:spPr>
        <p:txBody>
          <a:bodyPr wrap="none">
            <a:spAutoFit/>
          </a:bodyPr>
          <a:lstStyle/>
          <a:p>
            <a:pPr lvl="0"/>
            <a:r>
              <a:rPr lang="cs-CZ" sz="4000" dirty="0" smtClean="0">
                <a:solidFill>
                  <a:prstClr val="white"/>
                </a:solidFill>
                <a:latin typeface="Bookman Old Style" pitchFamily="18" charset="0"/>
              </a:rPr>
              <a:t>4</a:t>
            </a:r>
            <a:endParaRPr lang="cs-CZ" sz="4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389 L -0.42535 -0.238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3009 L -0.41736 0.127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736 0.12615 " pathEditMode="relative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ln>
            <a:solidFill>
              <a:srgbClr val="E46C0A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Zopakuj si slovní druhy, které máme již probrané – vyjmenuj.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4286280"/>
          </a:xfrm>
          <a:solidFill>
            <a:srgbClr val="E46C0A">
              <a:alpha val="60000"/>
            </a:srgb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1. Podstatná jména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2. Přídavná jména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3. Zájmena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4. Číslovky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5. Slovesa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6. Příslovce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7. Předložky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Řekni krátce, co o každém z nich víš. 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  <a:solidFill>
            <a:srgbClr val="E46C0A">
              <a:alpha val="60000"/>
            </a:srgbClr>
          </a:solidFill>
          <a:ln>
            <a:solidFill>
              <a:srgbClr val="E46C0A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1. Podstatná jména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2. Přídavná jména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3. Zájmena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4. Číslovky</a:t>
            </a:r>
            <a:endParaRPr lang="cs-CZ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5. Slovesa</a:t>
            </a:r>
            <a:endParaRPr lang="cs-CZ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6. Příslovce</a:t>
            </a:r>
            <a:endParaRPr lang="cs-CZ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7. Předložky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86314" y="1714488"/>
            <a:ext cx="3400290" cy="400110"/>
          </a:xfrm>
          <a:prstGeom prst="rect">
            <a:avLst/>
          </a:prstGeom>
          <a:solidFill>
            <a:srgbClr val="E46C0A">
              <a:alpha val="60000"/>
            </a:srgbClr>
          </a:solidFill>
          <a:ln>
            <a:solidFill>
              <a:srgbClr val="E46C0A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– </a:t>
            </a: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názvy</a:t>
            </a:r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 osob zvířat a věcí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4572000" y="2285992"/>
            <a:ext cx="4025461" cy="400110"/>
          </a:xfrm>
          <a:prstGeom prst="rect">
            <a:avLst/>
          </a:prstGeom>
          <a:solidFill>
            <a:srgbClr val="E46C0A">
              <a:alpha val="60000"/>
            </a:srgbClr>
          </a:solidFill>
          <a:ln>
            <a:solidFill>
              <a:srgbClr val="E46C0A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– </a:t>
            </a: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vlastnosti </a:t>
            </a:r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osob, zvířat a věcí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3214678" y="2928934"/>
            <a:ext cx="4216219" cy="400110"/>
          </a:xfrm>
          <a:prstGeom prst="rect">
            <a:avLst/>
          </a:prstGeom>
          <a:solidFill>
            <a:srgbClr val="E46C0A">
              <a:alpha val="60000"/>
            </a:srgbClr>
          </a:solidFill>
          <a:ln>
            <a:solidFill>
              <a:srgbClr val="E46C0A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– </a:t>
            </a: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zastupují</a:t>
            </a:r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 osoby, zvířata a věci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3143240" y="3500438"/>
            <a:ext cx="4245073" cy="400110"/>
          </a:xfrm>
          <a:prstGeom prst="rect">
            <a:avLst/>
          </a:prstGeom>
          <a:solidFill>
            <a:srgbClr val="E46C0A">
              <a:alpha val="60000"/>
            </a:srgbClr>
          </a:solidFill>
          <a:ln>
            <a:solidFill>
              <a:srgbClr val="E46C0A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– určují </a:t>
            </a: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počet, pořadí, násobek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3071802" y="4071942"/>
            <a:ext cx="5286396" cy="400110"/>
          </a:xfrm>
          <a:prstGeom prst="rect">
            <a:avLst/>
          </a:prstGeom>
          <a:solidFill>
            <a:srgbClr val="E46C0A">
              <a:alpha val="60000"/>
            </a:srgbClr>
          </a:solidFill>
          <a:ln>
            <a:solidFill>
              <a:srgbClr val="E46C0A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– popisují co osoby, zvířata a věci </a:t>
            </a: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dělají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3214678" y="4643446"/>
            <a:ext cx="5500710" cy="400110"/>
          </a:xfrm>
          <a:prstGeom prst="rect">
            <a:avLst/>
          </a:prstGeom>
          <a:solidFill>
            <a:srgbClr val="E46C0A">
              <a:alpha val="60000"/>
            </a:srgbClr>
          </a:solidFill>
          <a:ln>
            <a:solidFill>
              <a:srgbClr val="E46C0A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– odpovídají nám na otázky: </a:t>
            </a: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Kde? Kdy?...</a:t>
            </a:r>
            <a:endParaRPr lang="cs-CZ" sz="2000" dirty="0"/>
          </a:p>
        </p:txBody>
      </p:sp>
      <p:sp>
        <p:nvSpPr>
          <p:cNvPr id="11" name="Obdélník 10"/>
          <p:cNvSpPr/>
          <p:nvPr/>
        </p:nvSpPr>
        <p:spPr>
          <a:xfrm>
            <a:off x="3286116" y="5214950"/>
            <a:ext cx="5643602" cy="400110"/>
          </a:xfrm>
          <a:prstGeom prst="rect">
            <a:avLst/>
          </a:prstGeom>
          <a:solidFill>
            <a:srgbClr val="E46C0A">
              <a:alpha val="60000"/>
            </a:srgbClr>
          </a:solidFill>
          <a:ln>
            <a:solidFill>
              <a:srgbClr val="E46C0A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– </a:t>
            </a: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pojí se </a:t>
            </a:r>
            <a:r>
              <a:rPr lang="cs-CZ" sz="2000" dirty="0" smtClean="0">
                <a:solidFill>
                  <a:schemeClr val="bg1"/>
                </a:solidFill>
                <a:latin typeface="Bookman Old Style" pitchFamily="18" charset="0"/>
              </a:rPr>
              <a:t>s (stojí před) podstatnými jmény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r>
              <a:rPr lang="cs-CZ" sz="16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cs-CZ" sz="16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sz="1600" b="1" dirty="0" smtClean="0">
                <a:solidFill>
                  <a:schemeClr val="bg1"/>
                </a:solidFill>
                <a:latin typeface="Bookman Old Style" pitchFamily="18" charset="0"/>
              </a:rPr>
              <a:t>Urči u každého slova, o jaký slovní druh se jedná – </a:t>
            </a:r>
            <a:r>
              <a:rPr lang="cs-CZ" sz="1600" b="1" u="sng" dirty="0" smtClean="0">
                <a:solidFill>
                  <a:schemeClr val="bg1"/>
                </a:solidFill>
                <a:latin typeface="Bookman Old Style" pitchFamily="18" charset="0"/>
              </a:rPr>
              <a:t>použij jejich čísla</a:t>
            </a:r>
            <a:r>
              <a:rPr lang="cs-CZ" sz="1600" b="1" dirty="0" smtClean="0">
                <a:solidFill>
                  <a:schemeClr val="bg1"/>
                </a:solidFill>
                <a:latin typeface="Bookman Old Style" pitchFamily="18" charset="0"/>
              </a:rPr>
              <a:t>!</a:t>
            </a:r>
            <a:endParaRPr lang="cs-CZ" sz="1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1571612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Pavel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71670" y="1571612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plavu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43306" y="1571612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dva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86314" y="1571612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ona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857884" y="1571612"/>
            <a:ext cx="155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krásné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72396" y="1571612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>
                <a:solidFill>
                  <a:prstClr val="white"/>
                </a:solidFill>
                <a:latin typeface="Bookman Old Style" pitchFamily="18" charset="0"/>
              </a:rPr>
              <a:t>v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42976" y="2357430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pěkně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857488" y="2357430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pětkrát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643438" y="2357430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vy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357818" y="2357430"/>
            <a:ext cx="1604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tamten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143768" y="2357430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na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85720" y="3071810"/>
            <a:ext cx="1309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kytka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928794" y="3071810"/>
            <a:ext cx="1728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červená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857620" y="3071810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doma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214942" y="3071810"/>
            <a:ext cx="1047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psát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500826" y="3143248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zlý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643834" y="314324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jí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286116" y="3786190"/>
            <a:ext cx="1103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sešit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572000" y="3786190"/>
            <a:ext cx="1013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třetí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786446" y="3786190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pilník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286644" y="3786190"/>
            <a:ext cx="718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zle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071934" y="4429132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pod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286380" y="4429132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ho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143636" y="4429132"/>
            <a:ext cx="1317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dobře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7858148" y="4429132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ke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86314" y="5072074"/>
            <a:ext cx="546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já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429256" y="5072074"/>
            <a:ext cx="1178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křivý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929454" y="5072074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veselý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929190" y="5715016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myší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6357950" y="5715016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mlýn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947" y="1428535"/>
            <a:ext cx="357190" cy="67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28934"/>
            <a:ext cx="357190" cy="67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643314"/>
            <a:ext cx="357190" cy="67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714752"/>
            <a:ext cx="357190" cy="67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643578"/>
            <a:ext cx="357190" cy="67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 descr="Clipart Creationz: Numbers Clipa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736"/>
            <a:ext cx="642942" cy="801603"/>
          </a:xfrm>
          <a:prstGeom prst="rect">
            <a:avLst/>
          </a:prstGeom>
          <a:noFill/>
        </p:spPr>
      </p:pic>
      <p:pic>
        <p:nvPicPr>
          <p:cNvPr id="44" name="Picture 4" descr="Clipart Creationz: Numbers Clipa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642942" cy="801603"/>
          </a:xfrm>
          <a:prstGeom prst="rect">
            <a:avLst/>
          </a:prstGeom>
          <a:noFill/>
        </p:spPr>
      </p:pic>
      <p:pic>
        <p:nvPicPr>
          <p:cNvPr id="45" name="Picture 4" descr="Clipart Creationz: Numbers Clipa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000372"/>
            <a:ext cx="642942" cy="801603"/>
          </a:xfrm>
          <a:prstGeom prst="rect">
            <a:avLst/>
          </a:prstGeom>
          <a:noFill/>
        </p:spPr>
      </p:pic>
      <p:pic>
        <p:nvPicPr>
          <p:cNvPr id="46" name="Picture 4" descr="Clipart Creationz: Numbers Clipa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00636"/>
            <a:ext cx="642942" cy="801603"/>
          </a:xfrm>
          <a:prstGeom prst="rect">
            <a:avLst/>
          </a:prstGeom>
          <a:noFill/>
        </p:spPr>
      </p:pic>
      <p:pic>
        <p:nvPicPr>
          <p:cNvPr id="47" name="Picture 4" descr="Clipart Creationz: Numbers Clipa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929198"/>
            <a:ext cx="642942" cy="801603"/>
          </a:xfrm>
          <a:prstGeom prst="rect">
            <a:avLst/>
          </a:prstGeom>
          <a:noFill/>
        </p:spPr>
      </p:pic>
      <p:pic>
        <p:nvPicPr>
          <p:cNvPr id="48" name="Picture 4" descr="Clipart Creationz: Numbers Clipa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643578"/>
            <a:ext cx="642942" cy="801603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71612"/>
            <a:ext cx="386155" cy="5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57430"/>
            <a:ext cx="386155" cy="5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071810"/>
            <a:ext cx="386155" cy="5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357694"/>
            <a:ext cx="386155" cy="5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72074"/>
            <a:ext cx="386155" cy="5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571612"/>
            <a:ext cx="433925" cy="5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357430"/>
            <a:ext cx="433925" cy="5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433925" cy="5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357430"/>
            <a:ext cx="386155" cy="5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571612"/>
            <a:ext cx="357190" cy="53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143248"/>
            <a:ext cx="357190" cy="53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428868"/>
            <a:ext cx="357190" cy="4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3143248"/>
            <a:ext cx="357190" cy="4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500570"/>
            <a:ext cx="357190" cy="4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857628"/>
            <a:ext cx="357190" cy="4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1571612"/>
            <a:ext cx="382301" cy="4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2357430"/>
            <a:ext cx="382301" cy="4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4429132"/>
            <a:ext cx="382301" cy="4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4500570"/>
            <a:ext cx="382301" cy="4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329723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Paráda! 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Dneska to máš za sebou.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Jsi nejlepší!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496"/>
            <a:ext cx="43973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2225668"/>
          </a:xfrm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  <a:latin typeface="Bookman Old Style" pitchFamily="18" charset="0"/>
              </a:rPr>
              <a:t>Šmoulům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, zdar!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6868" name="Picture 4" descr="Download Smurfs Free Download HQ PNG Image | FreePNG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4000528" cy="400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Dokážeš vyjmenovat všechny slovní druhy + jejich čísla?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2143116"/>
            <a:ext cx="4078361" cy="584775"/>
          </a:xfrm>
          <a:prstGeom prst="rect">
            <a:avLst/>
          </a:prstGeom>
          <a:solidFill>
            <a:srgbClr val="FDEADA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1. Podstatná jména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57158" y="2786058"/>
            <a:ext cx="3842719" cy="584775"/>
          </a:xfrm>
          <a:prstGeom prst="rect">
            <a:avLst/>
          </a:prstGeom>
          <a:solidFill>
            <a:srgbClr val="FCD5B5">
              <a:alpha val="60000"/>
            </a:srgb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2. Přídavná </a:t>
            </a:r>
            <a:r>
              <a:rPr lang="cs-CZ" sz="3200" dirty="0">
                <a:solidFill>
                  <a:prstClr val="white"/>
                </a:solidFill>
                <a:latin typeface="Bookman Old Style" pitchFamily="18" charset="0"/>
              </a:rPr>
              <a:t>jména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7158" y="3429000"/>
            <a:ext cx="2436886" cy="584775"/>
          </a:xfrm>
          <a:prstGeom prst="rect">
            <a:avLst/>
          </a:prstGeom>
          <a:solidFill>
            <a:srgbClr val="FAC090">
              <a:alpha val="60000"/>
            </a:srgb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3. Zájmena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7158" y="4071942"/>
            <a:ext cx="2383986" cy="584775"/>
          </a:xfrm>
          <a:prstGeom prst="rect">
            <a:avLst/>
          </a:prstGeom>
          <a:solidFill>
            <a:srgbClr val="E46C0A">
              <a:alpha val="60000"/>
            </a:srgb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4. Číslovky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7158" y="4714884"/>
            <a:ext cx="2204450" cy="584775"/>
          </a:xfrm>
          <a:prstGeom prst="rect">
            <a:avLst/>
          </a:prstGeom>
          <a:solidFill>
            <a:srgbClr val="984807">
              <a:alpha val="60000"/>
            </a:srgb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5. Slovesa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00826" y="6072206"/>
            <a:ext cx="2467342" cy="584775"/>
          </a:xfrm>
          <a:prstGeom prst="rect">
            <a:avLst/>
          </a:prstGeom>
          <a:solidFill>
            <a:srgbClr val="984807">
              <a:alpha val="60000"/>
            </a:srgb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6. Příslovce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57950" y="5429264"/>
            <a:ext cx="2632452" cy="584775"/>
          </a:xfrm>
          <a:prstGeom prst="rect">
            <a:avLst/>
          </a:prstGeom>
          <a:solidFill>
            <a:srgbClr val="E46C0A">
              <a:alpha val="60000"/>
            </a:srgb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7. Předložky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929454" y="4786322"/>
            <a:ext cx="2056973" cy="584775"/>
          </a:xfrm>
          <a:prstGeom prst="rect">
            <a:avLst/>
          </a:prstGeom>
          <a:solidFill>
            <a:srgbClr val="FAC090">
              <a:alpha val="60000"/>
            </a:srgb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8. Spojky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786578" y="4143380"/>
            <a:ext cx="2162772" cy="584775"/>
          </a:xfrm>
          <a:prstGeom prst="rect">
            <a:avLst/>
          </a:prstGeom>
          <a:solidFill>
            <a:srgbClr val="FCD5B5">
              <a:alpha val="60000"/>
            </a:srgb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9. Částice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000760" y="3500438"/>
            <a:ext cx="2973891" cy="584775"/>
          </a:xfrm>
          <a:prstGeom prst="rect">
            <a:avLst/>
          </a:prstGeom>
          <a:solidFill>
            <a:srgbClr val="FDEADA">
              <a:alpha val="60000"/>
            </a:srgbClr>
          </a:solidFill>
        </p:spPr>
        <p:txBody>
          <a:bodyPr wrap="none">
            <a:spAutoFit/>
          </a:bodyPr>
          <a:lstStyle/>
          <a:p>
            <a:pPr lvl="0"/>
            <a:r>
              <a:rPr lang="cs-CZ" sz="3200" dirty="0" smtClean="0">
                <a:solidFill>
                  <a:prstClr val="white"/>
                </a:solidFill>
                <a:latin typeface="Bookman Old Style" pitchFamily="18" charset="0"/>
              </a:rPr>
              <a:t>10. Citoslovce</a:t>
            </a:r>
            <a:endParaRPr lang="cs-CZ" sz="32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26432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Zájmena.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Zkus říct, co si o nich pamatuješ?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Zájmena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slova, která zastupují podstatná jména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místo podstatných jmen označují osoby, zvířata a věci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mohou na podstatná jména i ukazovat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Např.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já, ty, on/ona		my, vy, oni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ten, ta, to, ti, ty, tato, tamten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18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Přečti si věty. Ke každé zkus přiřadit zájmeno, které by mohlo zastoupit podtržené podstatné jméno.  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88" cy="4525963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Maminka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vaří.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Zavolej 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Azora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domů.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Hned jsme za 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Karlem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běželi.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Chtěla jsem to říct 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babičce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</a:p>
          <a:p>
            <a:pPr>
              <a:buNone/>
            </a:pP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Vlk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vyl na měsíc.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Vezmi 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pouzdro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Rodiče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zůstali doma. 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72462" y="4214818"/>
            <a:ext cx="957313" cy="584775"/>
          </a:xfrm>
          <a:prstGeom prst="rect">
            <a:avLst/>
          </a:prstGeom>
          <a:solidFill>
            <a:srgbClr val="E46C0A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ona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72462" y="3571876"/>
            <a:ext cx="718466" cy="584775"/>
          </a:xfrm>
          <a:prstGeom prst="rect">
            <a:avLst/>
          </a:prstGeom>
          <a:solidFill>
            <a:srgbClr val="E46C0A"/>
          </a:solidFill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ho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072463" y="4857760"/>
            <a:ext cx="1071538" cy="584775"/>
          </a:xfrm>
          <a:prstGeom prst="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ním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72462" y="2285992"/>
            <a:ext cx="471604" cy="584775"/>
          </a:xfrm>
          <a:prstGeom prst="rect">
            <a:avLst/>
          </a:prstGeom>
          <a:solidFill>
            <a:srgbClr val="E46C0A"/>
          </a:solidFill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jí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72462" y="2928934"/>
            <a:ext cx="718466" cy="584775"/>
          </a:xfrm>
          <a:prstGeom prst="rect">
            <a:avLst/>
          </a:prstGeom>
          <a:solidFill>
            <a:srgbClr val="E46C0A"/>
          </a:solidFill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on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072462" y="5500702"/>
            <a:ext cx="628698" cy="584775"/>
          </a:xfrm>
          <a:prstGeom prst="rect">
            <a:avLst/>
          </a:prstGeom>
          <a:solidFill>
            <a:srgbClr val="E46C0A"/>
          </a:solidFill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to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072462" y="1643050"/>
            <a:ext cx="865943" cy="584775"/>
          </a:xfrm>
          <a:prstGeom prst="rect">
            <a:avLst/>
          </a:prstGeom>
          <a:solidFill>
            <a:srgbClr val="E46C0A"/>
          </a:solidFill>
        </p:spPr>
        <p:txBody>
          <a:bodyPr wrap="none">
            <a:spAutoFit/>
          </a:bodyPr>
          <a:lstStyle/>
          <a:p>
            <a:pPr lvl="0"/>
            <a:r>
              <a:rPr lang="cs-CZ" sz="3200" b="1" dirty="0" smtClean="0">
                <a:solidFill>
                  <a:prstClr val="white"/>
                </a:solidFill>
                <a:latin typeface="Bookman Old Style" pitchFamily="18" charset="0"/>
              </a:rPr>
              <a:t>oni</a:t>
            </a:r>
            <a:endParaRPr lang="cs-CZ" sz="32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45659 -0.38843 " pathEditMode="relative" ptsTypes="AA">
                                      <p:cBhvr>
                                        <p:cTn id="1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35434 -0.20995 " pathEditMode="relative" ptsTypes="AA">
                                      <p:cBhvr>
                                        <p:cTn id="1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4.81481E-6 L -0.20469 -0.304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04 -0.0125 L -0.21163 0.1659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25 0.0199 L -0.42986 0.1564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43316 -0.12616 " pathEditMode="relative" ptsTypes="AA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473 -0.00278 L -0.35121 0.511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2368544"/>
          </a:xfrm>
        </p:spPr>
        <p:txBody>
          <a:bodyPr>
            <a:noAutofit/>
          </a:bodyPr>
          <a:lstStyle/>
          <a:p>
            <a:r>
              <a:rPr lang="cs-CZ" sz="8000" b="1" dirty="0" smtClean="0">
                <a:solidFill>
                  <a:schemeClr val="bg1"/>
                </a:solidFill>
                <a:latin typeface="Bookman Old Style" pitchFamily="18" charset="0"/>
              </a:rPr>
              <a:t>Šikulka!</a:t>
            </a:r>
            <a:endParaRPr lang="cs-CZ" sz="8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8" name="Picture 4" descr="Brainy Smurf Showing Off His Work transparent PNG - Stick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Otevři si učebnici na str. 141.</a:t>
            </a:r>
          </a:p>
          <a:p>
            <a:pPr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Projdi si </a:t>
            </a:r>
            <a:r>
              <a:rPr lang="cs-CZ" sz="4000" b="1" dirty="0" err="1" smtClean="0">
                <a:solidFill>
                  <a:schemeClr val="bg1"/>
                </a:solidFill>
                <a:latin typeface="Bookman Old Style" pitchFamily="18" charset="0"/>
              </a:rPr>
              <a:t>cv</a:t>
            </a:r>
            <a:r>
              <a:rPr lang="cs-CZ" sz="4000" b="1" dirty="0" smtClean="0">
                <a:solidFill>
                  <a:schemeClr val="bg1"/>
                </a:solidFill>
                <a:latin typeface="Bookman Old Style" pitchFamily="18" charset="0"/>
              </a:rPr>
              <a:t>. 2. </a:t>
            </a:r>
            <a:endParaRPr lang="cs-CZ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Projdi si na str. 139 tabulku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Pamatujte si!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665</Words>
  <Application>Microsoft Office PowerPoint</Application>
  <PresentationFormat>Předvádění na obrazovce (4:3)</PresentationFormat>
  <Paragraphs>178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Zájmena, číslovky a předložky</vt:lpstr>
      <vt:lpstr>Nazdárek šmoulové, dnes nás čekají tyto slovní druhy. Vzpomeneš si na jejich čísla? </vt:lpstr>
      <vt:lpstr>Dokážeš vyjmenovat všechny slovní druhy + jejich čísla?</vt:lpstr>
      <vt:lpstr>Zájmena. Zkus říct, co si o nich pamatuješ?</vt:lpstr>
      <vt:lpstr>Zájmena</vt:lpstr>
      <vt:lpstr>Vyzkoušej si  Přečti si věty. Ke každé zkus přiřadit zájmeno, které by mohlo zastoupit podtržené podstatné jméno.  </vt:lpstr>
      <vt:lpstr>Šikulka!</vt:lpstr>
      <vt:lpstr>Snímek 8</vt:lpstr>
      <vt:lpstr>Projdi si na str. 139 tabulku Pamatujte si!</vt:lpstr>
      <vt:lpstr>Číslovky  Zkus rozhodnout, zda jsou věty pravdivé či nikoliv. </vt:lpstr>
      <vt:lpstr>Vyzkoušej si  Doplň do pořekadel slova, která vypadla. Najdeš je v nabídce pod textem. </vt:lpstr>
      <vt:lpstr>Snímek 12</vt:lpstr>
      <vt:lpstr>Snímek 13</vt:lpstr>
      <vt:lpstr>Poznáš jaký je to slovní druh?</vt:lpstr>
      <vt:lpstr>Snímek 15</vt:lpstr>
      <vt:lpstr>Předložky Spoj správnou předložku s obrázkem.</vt:lpstr>
      <vt:lpstr>Přečti si tabulky Pamatuj si! na str. 142 a 143.</vt:lpstr>
      <vt:lpstr>Snímek 18</vt:lpstr>
      <vt:lpstr>Například Nenajdeš jej v učebnici!</vt:lpstr>
      <vt:lpstr>Zopakuj si slovní druhy, které máme již probrané – vyjmenuj.</vt:lpstr>
      <vt:lpstr>Řekni krátce, co o každém z nich víš. </vt:lpstr>
      <vt:lpstr>Vyzkoušej si  Urči u každého slova, o jaký slovní druh se jedná – použij jejich čísla!</vt:lpstr>
      <vt:lpstr>Paráda!  Dneska to máš za sebou. Jsi nejlepší!</vt:lpstr>
      <vt:lpstr>Šmoulům, zdar!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veverka.police@seznam.cz</dc:creator>
  <cp:lastModifiedBy>veverka.police@seznam.cz</cp:lastModifiedBy>
  <cp:revision>60</cp:revision>
  <dcterms:created xsi:type="dcterms:W3CDTF">2020-03-30T09:53:26Z</dcterms:created>
  <dcterms:modified xsi:type="dcterms:W3CDTF">2020-04-03T14:35:00Z</dcterms:modified>
</cp:coreProperties>
</file>