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F5B4-D60B-4DF7-8F49-7DD76D189D3B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DA06E-1502-4349-968C-72D871B8F8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ČÁSTI KVETOUCÍCH ROSTLIN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29022" y="6429372"/>
            <a:ext cx="5414978" cy="42862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Vypracovala: Mgr. Alžběta Pelcová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LIST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3186122"/>
          </a:xfrm>
          <a:solidFill>
            <a:srgbClr val="99FF33">
              <a:alpha val="60000"/>
            </a:srgbClr>
          </a:solidFill>
          <a:ln>
            <a:solidFill>
              <a:srgbClr val="00FF00"/>
            </a:solidFill>
          </a:ln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vyrůstají ze stonku</a:t>
            </a:r>
          </a:p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obsahují zelené barvivo</a:t>
            </a:r>
          </a:p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probíhá v nich </a:t>
            </a:r>
            <a:r>
              <a:rPr lang="cs-CZ" u="sng" dirty="0" smtClean="0">
                <a:solidFill>
                  <a:schemeClr val="bg1"/>
                </a:solidFill>
                <a:latin typeface="Bookman Old Style" pitchFamily="18" charset="0"/>
              </a:rPr>
              <a:t>fotosyntéza: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přeměna vody (z půdy)+oxidu uhličitého (ze vzduchu) za pomocí světla (ze Slunce) = </a:t>
            </a:r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kyslík 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929066"/>
            <a:ext cx="2857520" cy="271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Pokračování příště </a:t>
            </a:r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</a:t>
            </a:r>
            <a:br>
              <a:rPr lang="cs-CZ" b="1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</a:br>
            <a:r>
              <a:rPr lang="cs-CZ" b="1" dirty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/>
            </a:r>
            <a:br>
              <a:rPr lang="cs-CZ" b="1" dirty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</a:br>
            <a:r>
              <a:rPr lang="cs-CZ" b="1" dirty="0" err="1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Aloha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000372"/>
            <a:ext cx="3857652" cy="2919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2082792"/>
          </a:xfrm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Řekni, jak poznáš kvetoucí rostlinu. 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00430" y="4000504"/>
            <a:ext cx="20056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4400" b="1" dirty="0" smtClean="0">
                <a:solidFill>
                  <a:schemeClr val="bg1"/>
                </a:solidFill>
                <a:latin typeface="Bookman Old Style" pitchFamily="18" charset="0"/>
              </a:rPr>
              <a:t>kvete</a:t>
            </a:r>
            <a:endParaRPr lang="cs-CZ" sz="4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Části kvetoucí rostliny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  <a:solidFill>
            <a:srgbClr val="99FF33">
              <a:alpha val="60000"/>
            </a:srgbClr>
          </a:solidFill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rostlinu dělíme na:</a:t>
            </a:r>
          </a:p>
          <a:p>
            <a:pPr lvl="1">
              <a:buFont typeface="Wingdings" pitchFamily="2" charset="2"/>
              <a:buChar char="v"/>
            </a:pPr>
            <a:r>
              <a:rPr lang="cs-CZ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podzemní část</a:t>
            </a:r>
          </a:p>
          <a:p>
            <a:pPr lvl="1">
              <a:buFont typeface="Wingdings" pitchFamily="2" charset="2"/>
              <a:buChar char="v"/>
            </a:pPr>
            <a:r>
              <a:rPr lang="cs-CZ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nadzemní část</a:t>
            </a:r>
          </a:p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rostlina, která kvete se skládá z 5 částí:</a:t>
            </a:r>
          </a:p>
          <a:p>
            <a:pPr lvl="1">
              <a:buFont typeface="Wingdings" pitchFamily="2" charset="2"/>
              <a:buChar char="v"/>
            </a:pP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 kořen</a:t>
            </a:r>
          </a:p>
          <a:p>
            <a:pPr lvl="1">
              <a:buFont typeface="Wingdings" pitchFamily="2" charset="2"/>
              <a:buChar char="v"/>
            </a:pP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 stonek</a:t>
            </a:r>
          </a:p>
          <a:p>
            <a:pPr lvl="1">
              <a:buFont typeface="Wingdings" pitchFamily="2" charset="2"/>
              <a:buChar char="v"/>
            </a:pP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 list</a:t>
            </a:r>
          </a:p>
          <a:p>
            <a:pPr lvl="1">
              <a:buFont typeface="Wingdings" pitchFamily="2" charset="2"/>
              <a:buChar char="v"/>
            </a:pP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 květ</a:t>
            </a:r>
          </a:p>
          <a:p>
            <a:pPr lvl="1">
              <a:buFont typeface="Wingdings" pitchFamily="2" charset="2"/>
              <a:buChar char="v"/>
            </a:pP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 plod 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286256"/>
            <a:ext cx="16478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5715016"/>
            <a:ext cx="22193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071942"/>
            <a:ext cx="23050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5715016"/>
            <a:ext cx="24384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5286388"/>
            <a:ext cx="24098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4857760"/>
            <a:ext cx="19145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43570" y="3643314"/>
            <a:ext cx="2419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ovéPole 12"/>
          <p:cNvSpPr txBox="1"/>
          <p:nvPr/>
        </p:nvSpPr>
        <p:spPr>
          <a:xfrm>
            <a:off x="1643042" y="1071546"/>
            <a:ext cx="5982728" cy="2123658"/>
          </a:xfrm>
          <a:prstGeom prst="rect">
            <a:avLst/>
          </a:prstGeom>
          <a:solidFill>
            <a:srgbClr val="99FF33"/>
          </a:solidFill>
          <a:ln>
            <a:solidFill>
              <a:srgbClr val="00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1"/>
                </a:solidFill>
                <a:latin typeface="Bookman Old Style" pitchFamily="18" charset="0"/>
              </a:rPr>
              <a:t>Zkus doplnit názvy </a:t>
            </a:r>
          </a:p>
          <a:p>
            <a:pPr algn="ctr"/>
            <a:r>
              <a:rPr lang="cs-CZ" sz="4400" b="1" dirty="0" smtClean="0">
                <a:solidFill>
                  <a:schemeClr val="bg1"/>
                </a:solidFill>
                <a:latin typeface="Bookman Old Style" pitchFamily="18" charset="0"/>
              </a:rPr>
              <a:t>jednotlivých</a:t>
            </a:r>
          </a:p>
          <a:p>
            <a:pPr algn="ctr"/>
            <a:r>
              <a:rPr lang="cs-CZ" sz="4400" b="1" dirty="0" smtClean="0">
                <a:solidFill>
                  <a:schemeClr val="bg1"/>
                </a:solidFill>
                <a:latin typeface="Bookman Old Style" pitchFamily="18" charset="0"/>
              </a:rPr>
              <a:t>částí do obrázku.</a:t>
            </a:r>
            <a:endParaRPr lang="cs-CZ" sz="4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571868" y="6000768"/>
            <a:ext cx="152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Bookman Old Style" pitchFamily="18" charset="0"/>
              </a:rPr>
              <a:t>pod zemí</a:t>
            </a:r>
            <a:endParaRPr lang="cs-CZ" sz="2400" dirty="0">
              <a:latin typeface="Bookman Old Style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86116" y="4500570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Bookman Old Style" pitchFamily="18" charset="0"/>
              </a:rPr>
              <a:t>nad zemí</a:t>
            </a:r>
            <a:endParaRPr lang="cs-CZ" sz="2400" dirty="0">
              <a:latin typeface="Bookman Old Style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643702" y="3857628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Bookman Old Style" pitchFamily="18" charset="0"/>
              </a:rPr>
              <a:t>květ</a:t>
            </a:r>
            <a:endParaRPr lang="cs-CZ" sz="2400" dirty="0">
              <a:latin typeface="Bookman Old Style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286644" y="4929198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Bookman Old Style" pitchFamily="18" charset="0"/>
              </a:rPr>
              <a:t>list</a:t>
            </a:r>
            <a:endParaRPr lang="cs-CZ" sz="2400" dirty="0">
              <a:latin typeface="Bookman Old Style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929454" y="5357826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Bookman Old Style" pitchFamily="18" charset="0"/>
              </a:rPr>
              <a:t>stonek</a:t>
            </a:r>
            <a:endParaRPr lang="cs-CZ" sz="2400" dirty="0">
              <a:latin typeface="Bookman Old Style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929454" y="5929330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Bookman Old Style" pitchFamily="18" charset="0"/>
              </a:rPr>
              <a:t>kořen</a:t>
            </a:r>
            <a:endParaRPr lang="cs-CZ" sz="2400" dirty="0">
              <a:latin typeface="Bookman Old Style" pitchFamily="18" charset="0"/>
            </a:endParaRPr>
          </a:p>
        </p:txBody>
      </p:sp>
      <p:sp>
        <p:nvSpPr>
          <p:cNvPr id="20" name="Šipka doprava 19"/>
          <p:cNvSpPr/>
          <p:nvPr/>
        </p:nvSpPr>
        <p:spPr>
          <a:xfrm>
            <a:off x="2143108" y="5929330"/>
            <a:ext cx="1071570" cy="500066"/>
          </a:xfrm>
          <a:prstGeom prst="rightArrow">
            <a:avLst/>
          </a:prstGeom>
          <a:solidFill>
            <a:schemeClr val="bg1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>
            <a:off x="2143108" y="4500570"/>
            <a:ext cx="1071570" cy="500066"/>
          </a:xfrm>
          <a:prstGeom prst="rightArrow">
            <a:avLst/>
          </a:prstGeom>
          <a:solidFill>
            <a:schemeClr val="bg1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/>
          <p:cNvSpPr/>
          <p:nvPr/>
        </p:nvSpPr>
        <p:spPr>
          <a:xfrm rot="8476767">
            <a:off x="7643834" y="3143248"/>
            <a:ext cx="1071570" cy="500066"/>
          </a:xfrm>
          <a:prstGeom prst="rightArrow">
            <a:avLst/>
          </a:prstGeom>
          <a:solidFill>
            <a:schemeClr val="bg1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 rot="8197059">
            <a:off x="7883502" y="4228765"/>
            <a:ext cx="1071570" cy="500066"/>
          </a:xfrm>
          <a:prstGeom prst="rightArrow">
            <a:avLst/>
          </a:prstGeom>
          <a:solidFill>
            <a:schemeClr val="bg1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/>
          <p:cNvSpPr/>
          <p:nvPr/>
        </p:nvSpPr>
        <p:spPr>
          <a:xfrm rot="8036472">
            <a:off x="8159943" y="4809833"/>
            <a:ext cx="1071570" cy="500066"/>
          </a:xfrm>
          <a:prstGeom prst="rightArrow">
            <a:avLst/>
          </a:prstGeom>
          <a:solidFill>
            <a:schemeClr val="bg1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prava 24"/>
          <p:cNvSpPr/>
          <p:nvPr/>
        </p:nvSpPr>
        <p:spPr>
          <a:xfrm rot="8168760">
            <a:off x="8048628" y="5587860"/>
            <a:ext cx="1071570" cy="500066"/>
          </a:xfrm>
          <a:prstGeom prst="rightArrow">
            <a:avLst/>
          </a:prstGeom>
          <a:solidFill>
            <a:schemeClr val="bg1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"/>
                            </p:stCondLst>
                            <p:childTnLst>
                              <p:par>
                                <p:cTn id="3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"/>
                            </p:stCondLst>
                            <p:childTnLst>
                              <p:par>
                                <p:cTn id="5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50"/>
                            </p:stCondLst>
                            <p:childTnLst>
                              <p:par>
                                <p:cTn id="6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"/>
                            </p:stCondLst>
                            <p:childTnLst>
                              <p:par>
                                <p:cTn id="7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750"/>
                            </p:stCondLst>
                            <p:childTnLst>
                              <p:par>
                                <p:cTn id="8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3" grpId="1" animBg="1"/>
      <p:bldP spid="13" grpId="2" animBg="1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Podzemní části kvetoucí rostliny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9FF33">
              <a:alpha val="60000"/>
            </a:srgbClr>
          </a:solidFill>
          <a:ln>
            <a:solidFill>
              <a:srgbClr val="00FF00"/>
            </a:solidFill>
          </a:ln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pod zemí najdeme jedinou část rostliny – </a:t>
            </a:r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kořeny: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drží rostlinu v půdě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z půdy </a:t>
            </a:r>
            <a:r>
              <a:rPr lang="cs-CZ" dirty="0" err="1" smtClean="0">
                <a:solidFill>
                  <a:schemeClr val="bg1"/>
                </a:solidFill>
                <a:latin typeface="Bookman Old Style" pitchFamily="18" charset="0"/>
              </a:rPr>
              <a:t>přímají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 vodu -&gt; v té jsou rozpuštěné látky z půdy = živiny (ty jsou potřeba pro výživu rostliny)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každá rostlina má jiné kořeny (tvar)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 některé kořeny rostlin dokonce </a:t>
            </a:r>
            <a:r>
              <a:rPr lang="cs-CZ" u="sng" dirty="0" smtClean="0">
                <a:solidFill>
                  <a:schemeClr val="bg1"/>
                </a:solidFill>
                <a:latin typeface="Bookman Old Style" pitchFamily="18" charset="0"/>
              </a:rPr>
              <a:t>jíme</a:t>
            </a:r>
            <a:endParaRPr lang="cs-CZ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Kořeny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Pampeliška Smetanka lékařská kořen - Bylík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857364"/>
            <a:ext cx="1867925" cy="2309644"/>
          </a:xfrm>
          <a:prstGeom prst="rect">
            <a:avLst/>
          </a:prstGeom>
          <a:noFill/>
        </p:spPr>
      </p:pic>
      <p:pic>
        <p:nvPicPr>
          <p:cNvPr id="2052" name="Picture 4" descr="Minden Pictures stock photos - Maize (Zea mays) crop, buttres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428868"/>
            <a:ext cx="2214578" cy="3348174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28596" y="4143380"/>
            <a:ext cx="2877711" cy="584775"/>
          </a:xfrm>
          <a:prstGeom prst="rect">
            <a:avLst/>
          </a:prstGeom>
          <a:solidFill>
            <a:srgbClr val="99FF33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Bookman Old Style" pitchFamily="18" charset="0"/>
              </a:rPr>
              <a:t>PAMPELIŠKA</a:t>
            </a:r>
            <a:endParaRPr lang="cs-CZ" sz="32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357554" y="5786454"/>
            <a:ext cx="2448106" cy="584775"/>
          </a:xfrm>
          <a:prstGeom prst="rect">
            <a:avLst/>
          </a:prstGeom>
          <a:solidFill>
            <a:srgbClr val="99FF33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Bookman Old Style" pitchFamily="18" charset="0"/>
              </a:rPr>
              <a:t>KUKUŘICE</a:t>
            </a:r>
            <a:endParaRPr lang="cs-CZ" sz="32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72264" y="4357694"/>
            <a:ext cx="1734770" cy="584775"/>
          </a:xfrm>
          <a:prstGeom prst="rect">
            <a:avLst/>
          </a:prstGeom>
          <a:solidFill>
            <a:srgbClr val="99FF33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Bookman Old Style" pitchFamily="18" charset="0"/>
              </a:rPr>
              <a:t>MRKEV</a:t>
            </a:r>
            <a:endParaRPr lang="cs-CZ" sz="32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928802"/>
            <a:ext cx="17240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Nadzemní části kvetoucí rostliny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1"/>
                </a:solidFill>
                <a:latin typeface="Bookman Old Style" pitchFamily="18" charset="0"/>
              </a:rPr>
              <a:t>stonek</a:t>
            </a:r>
          </a:p>
          <a:p>
            <a:r>
              <a:rPr lang="cs-CZ" sz="4400" dirty="0" smtClean="0">
                <a:solidFill>
                  <a:schemeClr val="bg1"/>
                </a:solidFill>
                <a:latin typeface="Bookman Old Style" pitchFamily="18" charset="0"/>
              </a:rPr>
              <a:t>list</a:t>
            </a:r>
          </a:p>
          <a:p>
            <a:r>
              <a:rPr lang="cs-CZ" sz="4400" dirty="0" smtClean="0">
                <a:solidFill>
                  <a:schemeClr val="bg1"/>
                </a:solidFill>
                <a:latin typeface="Bookman Old Style" pitchFamily="18" charset="0"/>
              </a:rPr>
              <a:t>květ</a:t>
            </a:r>
          </a:p>
          <a:p>
            <a:r>
              <a:rPr lang="cs-CZ" sz="4400" dirty="0" smtClean="0">
                <a:solidFill>
                  <a:schemeClr val="bg1"/>
                </a:solidFill>
                <a:latin typeface="Bookman Old Style" pitchFamily="18" charset="0"/>
              </a:rPr>
              <a:t>plod</a:t>
            </a:r>
            <a:endParaRPr lang="cs-CZ" sz="4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Stonek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9FF33">
              <a:alpha val="60000"/>
            </a:srgbClr>
          </a:solidFill>
          <a:ln>
            <a:solidFill>
              <a:srgbClr val="00FF00"/>
            </a:solidFill>
          </a:ln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pokračování kořene</a:t>
            </a:r>
          </a:p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vede vodu+živiny do dalších částí rostliny</a:t>
            </a:r>
          </a:p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vyrůstají z něj listy, květy a plody</a:t>
            </a:r>
          </a:p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podle toho, jak stonek vypadá, z čeho se skládá, jej dělíme na 2 skupiny: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dřeviny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byliny 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"/>
                            </p:stCondLst>
                            <p:childTnLst>
                              <p:par>
                                <p:cTn id="5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Stonek - dřeviny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9FF33">
              <a:alpha val="60000"/>
            </a:srgbClr>
          </a:solidFill>
          <a:ln>
            <a:solidFill>
              <a:srgbClr val="00FF00"/>
            </a:solidFill>
          </a:ln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mají dřevnatý stonek</a:t>
            </a:r>
          </a:p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podle toho jak se stonek větví, dělíme dřeviny na: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stromy – 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mají 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kmen a korunu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keře – nemají kmen, větví se přímo u země 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7158" y="2428868"/>
            <a:ext cx="8412880" cy="1446550"/>
          </a:xfrm>
          <a:prstGeom prst="rect">
            <a:avLst/>
          </a:prstGeom>
          <a:solidFill>
            <a:srgbClr val="99FF33"/>
          </a:solidFill>
          <a:ln>
            <a:solidFill>
              <a:srgbClr val="00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1"/>
                </a:solidFill>
                <a:latin typeface="Bookman Old Style" pitchFamily="18" charset="0"/>
              </a:rPr>
              <a:t>Vzpomeneš si, jaký je rozdíl</a:t>
            </a:r>
          </a:p>
          <a:p>
            <a:pPr algn="ctr"/>
            <a:r>
              <a:rPr lang="cs-CZ" sz="4400" b="1" dirty="0" smtClean="0">
                <a:solidFill>
                  <a:schemeClr val="bg1"/>
                </a:solidFill>
                <a:latin typeface="Bookman Old Style" pitchFamily="18" charset="0"/>
              </a:rPr>
              <a:t>mezi stromem a keřem?</a:t>
            </a:r>
            <a:endParaRPr lang="cs-CZ" sz="4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ookman Old Style" pitchFamily="18" charset="0"/>
              </a:rPr>
              <a:t>Stonek - byliny</a:t>
            </a:r>
            <a:endParaRPr lang="cs-CZ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  <a:solidFill>
            <a:srgbClr val="99FF33">
              <a:alpha val="60000"/>
            </a:srgbClr>
          </a:solidFill>
          <a:ln>
            <a:solidFill>
              <a:srgbClr val="00FF00"/>
            </a:solidFill>
          </a:ln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mají </a:t>
            </a:r>
            <a:r>
              <a:rPr lang="cs-CZ" u="sng" dirty="0" smtClean="0">
                <a:solidFill>
                  <a:schemeClr val="bg1"/>
                </a:solidFill>
                <a:latin typeface="Bookman Old Style" pitchFamily="18" charset="0"/>
              </a:rPr>
              <a:t>dužnatý</a:t>
            </a:r>
            <a:r>
              <a:rPr lang="cs-CZ" dirty="0" smtClean="0">
                <a:solidFill>
                  <a:schemeClr val="bg1"/>
                </a:solidFill>
                <a:latin typeface="Bookman Old Style" pitchFamily="18" charset="0"/>
              </a:rPr>
              <a:t> (měkký, nedřevnatý) stonek </a:t>
            </a:r>
          </a:p>
          <a:p>
            <a:pPr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8434" name="Picture 2" descr="Jak pečovat o narcisy a co s nimi, když odkvetou - Deník.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714884"/>
            <a:ext cx="3203772" cy="1800215"/>
          </a:xfrm>
          <a:prstGeom prst="rect">
            <a:avLst/>
          </a:prstGeom>
          <a:noFill/>
        </p:spPr>
      </p:pic>
      <p:pic>
        <p:nvPicPr>
          <p:cNvPr id="18436" name="Picture 4" descr="Lamium purpureum - hluchavka nachová | Lamiaceae - hluchavkovité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214686"/>
            <a:ext cx="1728774" cy="2305033"/>
          </a:xfrm>
          <a:prstGeom prst="rect">
            <a:avLst/>
          </a:prstGeom>
          <a:noFill/>
        </p:spPr>
      </p:pic>
      <p:pic>
        <p:nvPicPr>
          <p:cNvPr id="18438" name="Picture 6" descr="Podběl Lékařský (Tussilago Farfara) | Rostliny, Květinový a Příro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071810"/>
            <a:ext cx="1875279" cy="2809865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1142976" y="2428868"/>
            <a:ext cx="6490879" cy="769441"/>
          </a:xfrm>
          <a:prstGeom prst="rect">
            <a:avLst/>
          </a:prstGeom>
          <a:solidFill>
            <a:srgbClr val="99FF33"/>
          </a:solidFill>
          <a:ln>
            <a:solidFill>
              <a:srgbClr val="00FF00"/>
            </a:solidFill>
          </a:ln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solidFill>
                  <a:schemeClr val="bg1"/>
                </a:solidFill>
                <a:latin typeface="Bookman Old Style" pitchFamily="18" charset="0"/>
              </a:rPr>
              <a:t>Poznáš tyto rostliny?</a:t>
            </a:r>
            <a:endParaRPr lang="cs-CZ" sz="4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2910" y="5857892"/>
            <a:ext cx="1941557" cy="584775"/>
          </a:xfrm>
          <a:prstGeom prst="rect">
            <a:avLst/>
          </a:prstGeom>
          <a:solidFill>
            <a:srgbClr val="99FF33"/>
          </a:solidFill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  <a:latin typeface="Bookman Old Style" pitchFamily="18" charset="0"/>
              </a:rPr>
              <a:t>PODBĚL</a:t>
            </a:r>
            <a:endParaRPr lang="cs-CZ" sz="32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14744" y="4143380"/>
            <a:ext cx="1840568" cy="584775"/>
          </a:xfrm>
          <a:prstGeom prst="rect">
            <a:avLst/>
          </a:prstGeom>
          <a:solidFill>
            <a:srgbClr val="99FF33"/>
          </a:solidFill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  <a:latin typeface="Bookman Old Style" pitchFamily="18" charset="0"/>
              </a:rPr>
              <a:t>NARCIS</a:t>
            </a:r>
            <a:endParaRPr lang="cs-CZ" sz="32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29388" y="5500702"/>
            <a:ext cx="2597186" cy="523220"/>
          </a:xfrm>
          <a:prstGeom prst="rect">
            <a:avLst/>
          </a:prstGeom>
          <a:solidFill>
            <a:srgbClr val="99FF33"/>
          </a:solidFill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Bookman Old Style" pitchFamily="18" charset="0"/>
              </a:rPr>
              <a:t>HLUCHAVKA</a:t>
            </a:r>
            <a:endParaRPr lang="cs-CZ" sz="2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  <p:bldP spid="7" grpId="1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273</Words>
  <Application>Microsoft Office PowerPoint</Application>
  <PresentationFormat>Předvádění na obrazovce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ČÁSTI KVETOUCÍCH ROSTLIN</vt:lpstr>
      <vt:lpstr>Řekni, jak poznáš kvetoucí rostlinu. </vt:lpstr>
      <vt:lpstr>Části kvetoucí rostliny</vt:lpstr>
      <vt:lpstr>Podzemní části kvetoucí rostliny</vt:lpstr>
      <vt:lpstr>Kořeny</vt:lpstr>
      <vt:lpstr>Nadzemní části kvetoucí rostliny</vt:lpstr>
      <vt:lpstr>Stonek</vt:lpstr>
      <vt:lpstr>Stonek - dřeviny</vt:lpstr>
      <vt:lpstr>Stonek - byliny</vt:lpstr>
      <vt:lpstr>LIST</vt:lpstr>
      <vt:lpstr>Pokračování příště   Aloha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ČÁSTI KVETOUCÍCH ROSTLIN</dc:title>
  <dc:creator>veverka.police@seznam.cz</dc:creator>
  <cp:lastModifiedBy>veverka.police@seznam.cz</cp:lastModifiedBy>
  <cp:revision>13</cp:revision>
  <dcterms:created xsi:type="dcterms:W3CDTF">2020-04-17T10:58:50Z</dcterms:created>
  <dcterms:modified xsi:type="dcterms:W3CDTF">2020-04-18T08:42:39Z</dcterms:modified>
</cp:coreProperties>
</file>