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4" r:id="rId19"/>
    <p:sldId id="275" r:id="rId20"/>
    <p:sldId id="276" r:id="rId21"/>
    <p:sldId id="277" r:id="rId22"/>
    <p:sldId id="27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D5D"/>
    <a:srgbClr val="FFC1C1"/>
    <a:srgbClr val="FF0000"/>
    <a:srgbClr val="FF2D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75230-1D3F-4AA2-9C59-2F811D6943E8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704BE-60F0-42B0-9976-B4760E1B9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t="38000" r="-17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D54DA-00E9-43B0-BE18-5C303E7F9499}" type="datetimeFigureOut">
              <a:rPr lang="cs-CZ" smtClean="0"/>
              <a:pPr/>
              <a:t>23.04.2020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E99B-0620-46FF-9E3D-D78D942A2C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ČÁSTI KVETOUCÍCH ROSTLIN II.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028920" y="6386482"/>
            <a:ext cx="6115080" cy="471518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Vypracovala: Mgr. Alžběta Pelcová</a:t>
            </a:r>
            <a:endParaRPr lang="cs-CZ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Květ - opylení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opylování květin nám zajišťují: včely,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	čmeláci, motýli a jiný hmyz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49822"/>
            <a:ext cx="2428860" cy="36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3571876"/>
            <a:ext cx="2428860" cy="364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2991600"/>
            <a:ext cx="5270338" cy="38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000372"/>
            <a:ext cx="299363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377391" y="3357562"/>
            <a:ext cx="137739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3071810"/>
            <a:ext cx="1377391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43372" y="3000372"/>
            <a:ext cx="298644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-0.05552 C 0.04809 -0.16771 0.11041 -0.27967 0.16284 -0.36734 C 0.21493 -0.45501 0.23177 -0.57391 0.29895 -0.58154 C 0.36614 -0.58917 0.47708 -0.4136 0.56579 -0.41268 C 0.65468 -0.41175 0.75486 -0.56674 0.83177 -0.57599 C 0.9085 -0.58524 0.98802 -0.52903 1.0276 -0.4675 C 1.06718 -0.4062 1.11111 -0.24127 1.06979 -0.20657 C 1.02847 -0.1721 0.85642 -0.2725 0.77829 -0.25885 C 0.69982 -0.24543 0.69739 -0.14596 0.6 -0.12561 C 0.50225 -0.10548 0.24774 -0.10086 0.1927 -0.13787 C 0.1375 -0.17488 0.18958 -0.32061 0.26996 -0.34791 C 0.34965 -0.37543 0.62829 -0.26671 0.67309 -0.30141 C 0.71788 -0.33611 0.61701 -0.54985 0.53906 -0.55679 C 0.46093 -0.56396 0.25816 -0.42979 0.20399 -0.34397 C 0.14948 -0.25838 0.2118 -0.09207 0.21319 -0.04164 " pathEditMode="relative" rAng="0" ptsTypes="aaaaaaaaaaaaaaA">
                                      <p:cBhvr>
                                        <p:cTn id="33" dur="5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" y="-2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02105E-6 C 0.04323 -0.05413 0.08663 -0.10803 0.12465 -0.12214 C 0.16267 -0.13625 0.19323 -0.0842 0.22778 -0.08512 C 0.26232 -0.08605 0.30225 -0.12676 0.33194 -0.12769 C 0.36163 -0.12861 0.37621 -0.0923 0.40607 -0.09068 C 0.43594 -0.08906 0.47465 -0.12306 0.51128 -0.11797 C 0.54791 -0.11288 0.59184 -0.06801 0.62569 -0.06037 C 0.65955 -0.05274 0.6967 -0.09206 0.71441 -0.07263 C 0.73212 -0.0532 0.72916 0.03493 0.73194 0.05644 " pathEditMode="relative" ptsTypes="aaaaaaaaA">
                                      <p:cBhvr>
                                        <p:cTn id="9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Tipni si, kdy kvete nejvíce rostlin.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5852" y="2071678"/>
            <a:ext cx="7000924" cy="2339973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na jaře a v létě</a:t>
            </a:r>
          </a:p>
          <a:p>
            <a:r>
              <a:rPr lang="cs-CZ" dirty="0" smtClean="0">
                <a:latin typeface="Bookman Old Style" pitchFamily="18" charset="0"/>
              </a:rPr>
              <a:t>květy se mezi sebou liší: barvou, tvarem a vůní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Plod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  <a:solidFill>
            <a:srgbClr val="FF5D5D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začíná růst po uvadnutí květu, na jeho místě</a:t>
            </a:r>
          </a:p>
          <a:p>
            <a:r>
              <a:rPr lang="cs-CZ" dirty="0" smtClean="0">
                <a:latin typeface="Bookman Old Style" pitchFamily="18" charset="0"/>
              </a:rPr>
              <a:t>plod obsahuje jedno nebo více semen</a:t>
            </a:r>
          </a:p>
          <a:p>
            <a:r>
              <a:rPr lang="cs-CZ" dirty="0" smtClean="0">
                <a:latin typeface="Bookman Old Style" pitchFamily="18" charset="0"/>
              </a:rPr>
              <a:t>semeno = základ nové rostliny</a:t>
            </a:r>
          </a:p>
          <a:p>
            <a:r>
              <a:rPr lang="cs-CZ" dirty="0" smtClean="0">
                <a:latin typeface="Bookman Old Style" pitchFamily="18" charset="0"/>
              </a:rPr>
              <a:t>semena rostlin mohou být po dozrání roznášeny: vodou, větrem, pomocí zvířat (na jejich těle)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4486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za vhodných podmínek semínko vyklíčí a vytvoří tak základ nové rostliny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768247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286124"/>
            <a:ext cx="79496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286124"/>
            <a:ext cx="72816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286124"/>
            <a:ext cx="103546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286124"/>
            <a:ext cx="948619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57884" y="3286124"/>
            <a:ext cx="1149031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Plod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plody můžeme rozdělit na:</a:t>
            </a:r>
          </a:p>
          <a:p>
            <a:pPr lvl="1">
              <a:buFont typeface="Wingdings" pitchFamily="2" charset="2"/>
              <a:buChar char="v"/>
            </a:pP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dužnaté – semena jsou chráněná silnou 		       dužinou (okurka, jablko)</a:t>
            </a:r>
          </a:p>
          <a:p>
            <a:pPr lvl="1">
              <a:buFont typeface="Wingdings" pitchFamily="2" charset="2"/>
              <a:buChar char="v"/>
            </a:pPr>
            <a:r>
              <a:rPr lang="cs-CZ" dirty="0" smtClean="0">
                <a:latin typeface="Bookman Old Style" pitchFamily="18" charset="0"/>
              </a:rPr>
              <a:t> suché – nemají dužnatý obal (kukuřice, 		</a:t>
            </a:r>
            <a:r>
              <a:rPr lang="cs-CZ" dirty="0">
                <a:latin typeface="Bookman Old Style" pitchFamily="18" charset="0"/>
              </a:rPr>
              <a:t> </a:t>
            </a:r>
            <a:r>
              <a:rPr lang="cs-CZ" dirty="0" smtClean="0">
                <a:latin typeface="Bookman Old Style" pitchFamily="18" charset="0"/>
              </a:rPr>
              <a:t>   lískový ořech)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Rozhodni, zda jsou plody </a:t>
            </a:r>
            <a:r>
              <a:rPr lang="cs-CZ" sz="2700" b="1" u="sng" dirty="0" smtClean="0">
                <a:latin typeface="Bookman Old Style" pitchFamily="18" charset="0"/>
                <a:sym typeface="Wingdings" pitchFamily="2" charset="2"/>
              </a:rPr>
              <a:t>dužnaté</a:t>
            </a: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 nebo </a:t>
            </a:r>
            <a:r>
              <a:rPr lang="cs-CZ" sz="2700" b="1" u="sng" dirty="0" smtClean="0">
                <a:latin typeface="Bookman Old Style" pitchFamily="18" charset="0"/>
                <a:sym typeface="Wingdings" pitchFamily="2" charset="2"/>
              </a:rPr>
              <a:t>suché</a:t>
            </a: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. </a:t>
            </a:r>
            <a:endParaRPr lang="cs-CZ" dirty="0"/>
          </a:p>
        </p:txBody>
      </p:sp>
      <p:pic>
        <p:nvPicPr>
          <p:cNvPr id="5122" name="Picture 2" descr="Jablko | www.biovara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1643074" cy="1484067"/>
          </a:xfrm>
          <a:prstGeom prst="rect">
            <a:avLst/>
          </a:prstGeom>
          <a:noFill/>
        </p:spPr>
      </p:pic>
      <p:pic>
        <p:nvPicPr>
          <p:cNvPr id="5124" name="Picture 4" descr="Program vděčnosti - Vážím si svého těla - Zázračný citró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929066"/>
            <a:ext cx="1928826" cy="1928826"/>
          </a:xfrm>
          <a:prstGeom prst="rect">
            <a:avLst/>
          </a:prstGeom>
          <a:noFill/>
        </p:spPr>
      </p:pic>
      <p:pic>
        <p:nvPicPr>
          <p:cNvPr id="5126" name="Picture 6" descr="Broskev | Milujeme mražené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857364"/>
            <a:ext cx="1857388" cy="1857388"/>
          </a:xfrm>
          <a:prstGeom prst="rect">
            <a:avLst/>
          </a:prstGeom>
          <a:noFill/>
        </p:spPr>
      </p:pic>
      <p:pic>
        <p:nvPicPr>
          <p:cNvPr id="5128" name="Picture 8" descr="Víte, jaké působivé zdravotní výhody nám přináší kukuřice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2071678"/>
            <a:ext cx="1904967" cy="1428725"/>
          </a:xfrm>
          <a:prstGeom prst="rect">
            <a:avLst/>
          </a:prstGeom>
          <a:noFill/>
        </p:spPr>
      </p:pic>
      <p:pic>
        <p:nvPicPr>
          <p:cNvPr id="5130" name="Picture 10" descr="FAZOLE: Jak vypěstovat zdravou luštěninu, která má mnoho podob i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4143380"/>
            <a:ext cx="1785950" cy="1785950"/>
          </a:xfrm>
          <a:prstGeom prst="rect">
            <a:avLst/>
          </a:prstGeom>
          <a:noFill/>
        </p:spPr>
      </p:pic>
      <p:pic>
        <p:nvPicPr>
          <p:cNvPr id="5132" name="Picture 12" descr="Vlašské ořechy patří mezi deset nejzdravějších potravin | Vím, co jí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429132"/>
            <a:ext cx="2143140" cy="1429474"/>
          </a:xfrm>
          <a:prstGeom prst="rect">
            <a:avLst/>
          </a:prstGeom>
          <a:noFill/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714488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1785926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00050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8992" y="185736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07194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4000504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Vyzkoušej si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Rozhodni, zda jsou plody </a:t>
            </a:r>
            <a:r>
              <a:rPr lang="cs-CZ" sz="2700" b="1" u="sng" dirty="0" smtClean="0">
                <a:latin typeface="Bookman Old Style" pitchFamily="18" charset="0"/>
                <a:sym typeface="Wingdings" pitchFamily="2" charset="2"/>
              </a:rPr>
              <a:t>dužnaté</a:t>
            </a: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 nebo </a:t>
            </a:r>
            <a:r>
              <a:rPr lang="cs-CZ" sz="2700" b="1" u="sng" dirty="0" smtClean="0">
                <a:latin typeface="Bookman Old Style" pitchFamily="18" charset="0"/>
                <a:sym typeface="Wingdings" pitchFamily="2" charset="2"/>
              </a:rPr>
              <a:t>suché</a:t>
            </a:r>
            <a:r>
              <a:rPr lang="cs-CZ" sz="2700" b="1" dirty="0" smtClean="0">
                <a:latin typeface="Bookman Old Style" pitchFamily="18" charset="0"/>
                <a:sym typeface="Wingdings" pitchFamily="2" charset="2"/>
              </a:rPr>
              <a:t>. </a:t>
            </a:r>
            <a:endParaRPr lang="cs-CZ" sz="2700" dirty="0"/>
          </a:p>
        </p:txBody>
      </p:sp>
      <p:pic>
        <p:nvPicPr>
          <p:cNvPr id="30722" name="Picture 2" descr="6 důvodů proč jíst okurky | WomanOn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2680748" cy="1738298"/>
          </a:xfrm>
          <a:prstGeom prst="rect">
            <a:avLst/>
          </a:prstGeom>
          <a:noFill/>
        </p:spPr>
      </p:pic>
      <p:sp>
        <p:nvSpPr>
          <p:cNvPr id="30724" name="AutoShape 4" descr="Jednoduchý jako BAN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0726" name="AutoShape 6" descr="Jednoduchý jako BANÁ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785926"/>
            <a:ext cx="26384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9" name="Picture 9" descr="Jahoda | Produkty | Matton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0262" y="1785926"/>
            <a:ext cx="3463738" cy="2085969"/>
          </a:xfrm>
          <a:prstGeom prst="rect">
            <a:avLst/>
          </a:prstGeom>
          <a:noFill/>
        </p:spPr>
      </p:pic>
      <p:pic>
        <p:nvPicPr>
          <p:cNvPr id="30731" name="Picture 11" descr="Semínka slunečnice a jejich výhody | AWA shop, Zdravá výživa ..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500570"/>
            <a:ext cx="2410280" cy="1572708"/>
          </a:xfrm>
          <a:prstGeom prst="rect">
            <a:avLst/>
          </a:prstGeom>
          <a:noFill/>
        </p:spPr>
      </p:pic>
      <p:pic>
        <p:nvPicPr>
          <p:cNvPr id="30733" name="Picture 13" descr="Důvody, proč byste měli mák zařadit do svého jídelníčku • Styl ..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02" y="4572008"/>
            <a:ext cx="2730087" cy="1390638"/>
          </a:xfrm>
          <a:prstGeom prst="rect">
            <a:avLst/>
          </a:prstGeom>
          <a:noFill/>
        </p:spPr>
      </p:pic>
      <p:pic>
        <p:nvPicPr>
          <p:cNvPr id="30735" name="Picture 15" descr="Ztužovač šlehačky a krémů - přírodní: LÍSKOVÝ OŘECH 100g - Sladké ..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2178008" cy="2178008"/>
          </a:xfrm>
          <a:prstGeom prst="rect">
            <a:avLst/>
          </a:prstGeom>
          <a:noFill/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48" y="1714488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0" y="1785926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0826" y="1857364"/>
            <a:ext cx="1809746" cy="180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4071942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0430" y="4214818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26" y="4143380"/>
            <a:ext cx="18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175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Nezapomeň si do školního sešitu zapsat zápis.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Datum -&gt; podtrhnout -&gt; nadpis (podtrhnout).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4071966"/>
          </a:xfrm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Určitě si vždy každé učivo přečti i v učebnici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.</a:t>
            </a:r>
            <a:endParaRPr lang="cs-CZ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Nápad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Kdybychom chodili do školy, zasadili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bychom si spolu ve škole nějaké rostliny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a sledovali, jak rostou. </a:t>
            </a:r>
          </a:p>
          <a:p>
            <a:pPr>
              <a:buNone/>
            </a:pPr>
            <a:r>
              <a:rPr lang="cs-CZ" dirty="0" smtClean="0">
                <a:latin typeface="Bookman Old Style" pitchFamily="18" charset="0"/>
              </a:rPr>
              <a:t>To si můžeš zkusit i doma </a:t>
            </a:r>
            <a:r>
              <a:rPr lang="cs-CZ" dirty="0" smtClean="0">
                <a:latin typeface="Bookman Old Style" pitchFamily="18" charset="0"/>
                <a:sym typeface="Wingdings" pitchFamily="2" charset="2"/>
              </a:rPr>
              <a:t>.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857224" y="4643446"/>
            <a:ext cx="4143404" cy="1428760"/>
          </a:xfrm>
          <a:prstGeom prst="rightArrow">
            <a:avLst/>
          </a:prstGeom>
          <a:solidFill>
            <a:srgbClr val="FFC1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28 0.00231 L 0.39028 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385765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Rostlinu dělíme na 2 části, podle toho kde se každá část </a:t>
            </a:r>
            <a:r>
              <a:rPr lang="cs-CZ" b="1" dirty="0" smtClean="0">
                <a:latin typeface="Bookman Old Style" pitchFamily="18" charset="0"/>
              </a:rPr>
              <a:t>rostliny nachází</a:t>
            </a:r>
            <a:r>
              <a:rPr lang="cs-CZ" b="1" dirty="0" smtClean="0">
                <a:latin typeface="Bookman Old Style" pitchFamily="18" charset="0"/>
              </a:rPr>
              <a:t>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Vzpomeneš si </a:t>
            </a:r>
            <a:r>
              <a:rPr lang="cs-CZ" b="1" dirty="0" smtClean="0">
                <a:latin typeface="Bookman Old Style" pitchFamily="18" charset="0"/>
              </a:rPr>
              <a:t>jaké to </a:t>
            </a:r>
            <a:r>
              <a:rPr lang="cs-CZ" b="1" dirty="0" smtClean="0">
                <a:latin typeface="Bookman Old Style" pitchFamily="18" charset="0"/>
              </a:rPr>
              <a:t>jsou?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1802" y="4500570"/>
            <a:ext cx="3257544" cy="1685924"/>
          </a:xfrm>
          <a:solidFill>
            <a:srgbClr val="FF5D5D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sz="4400" dirty="0" smtClean="0">
                <a:latin typeface="Bookman Old Style" pitchFamily="18" charset="0"/>
              </a:rPr>
              <a:t>nadzemní </a:t>
            </a:r>
          </a:p>
          <a:p>
            <a:r>
              <a:rPr lang="cs-CZ" sz="4400" dirty="0" smtClean="0">
                <a:latin typeface="Bookman Old Style" pitchFamily="18" charset="0"/>
              </a:rPr>
              <a:t>podzemní</a:t>
            </a:r>
            <a:endParaRPr lang="cs-CZ" sz="4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Co budeš potřebovat?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5D5D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květináč s miskou</a:t>
            </a:r>
          </a:p>
          <a:p>
            <a:r>
              <a:rPr lang="cs-CZ" dirty="0" smtClean="0">
                <a:latin typeface="Bookman Old Style" pitchFamily="18" charset="0"/>
              </a:rPr>
              <a:t>kamínky (</a:t>
            </a:r>
            <a:r>
              <a:rPr lang="cs-CZ" dirty="0" err="1" smtClean="0">
                <a:latin typeface="Bookman Old Style" pitchFamily="18" charset="0"/>
              </a:rPr>
              <a:t>keramzit</a:t>
            </a:r>
            <a:r>
              <a:rPr lang="cs-CZ" dirty="0" smtClean="0">
                <a:latin typeface="Bookman Old Style" pitchFamily="18" charset="0"/>
              </a:rPr>
              <a:t>)</a:t>
            </a:r>
          </a:p>
          <a:p>
            <a:r>
              <a:rPr lang="cs-CZ" dirty="0" smtClean="0">
                <a:latin typeface="Bookman Old Style" pitchFamily="18" charset="0"/>
              </a:rPr>
              <a:t>zeminu</a:t>
            </a:r>
          </a:p>
          <a:p>
            <a:r>
              <a:rPr lang="cs-CZ" dirty="0" smtClean="0">
                <a:latin typeface="Bookman Old Style" pitchFamily="18" charset="0"/>
              </a:rPr>
              <a:t>semínka (vyber si takové, které ti brzy vyrostou, a ty tak můžeš sledovat jak klíčí </a:t>
            </a:r>
            <a:r>
              <a:rPr lang="cs-CZ" dirty="0" smtClean="0">
                <a:latin typeface="Bookman Old Style" pitchFamily="18" charset="0"/>
                <a:sym typeface="Wingdings" pitchFamily="2" charset="2"/>
              </a:rPr>
              <a:t>) – řeřicha, hrášek, fazole,…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Postup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34"/>
            <a:ext cx="1887528" cy="98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1683133" cy="169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 descr="Keramzit jako drenáž, substrát i dekorace při pěstování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143116"/>
            <a:ext cx="2571768" cy="1707654"/>
          </a:xfrm>
          <a:prstGeom prst="rect">
            <a:avLst/>
          </a:prstGeom>
          <a:noFill/>
        </p:spPr>
      </p:pic>
      <p:sp>
        <p:nvSpPr>
          <p:cNvPr id="7" name="Plus 6"/>
          <p:cNvSpPr/>
          <p:nvPr/>
        </p:nvSpPr>
        <p:spPr>
          <a:xfrm>
            <a:off x="2143108" y="2428868"/>
            <a:ext cx="928694" cy="1071570"/>
          </a:xfrm>
          <a:prstGeom prst="mathPlus">
            <a:avLst/>
          </a:prstGeom>
          <a:solidFill>
            <a:srgbClr val="FFC1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lus 7"/>
          <p:cNvSpPr/>
          <p:nvPr/>
        </p:nvSpPr>
        <p:spPr>
          <a:xfrm>
            <a:off x="5715008" y="2500306"/>
            <a:ext cx="928694" cy="1071570"/>
          </a:xfrm>
          <a:prstGeom prst="mathPlus">
            <a:avLst/>
          </a:prstGeom>
          <a:solidFill>
            <a:srgbClr val="FFC1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1" name="Picture 7" descr="AGRO Substrát pro pokojové rostliny 50 l - Substrá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3" name="Picture 9" descr="AGRO Substrát pro pokojové rostliny 50 l - Substrá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6" name="Picture 12" descr="https://www.mall.cz/i/45759178/1000/1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1571612"/>
            <a:ext cx="1928826" cy="2571768"/>
          </a:xfrm>
          <a:prstGeom prst="rect">
            <a:avLst/>
          </a:prstGeom>
          <a:noFill/>
        </p:spPr>
      </p:pic>
      <p:sp>
        <p:nvSpPr>
          <p:cNvPr id="13" name="Je rovno 12"/>
          <p:cNvSpPr/>
          <p:nvPr/>
        </p:nvSpPr>
        <p:spPr>
          <a:xfrm>
            <a:off x="3786182" y="4071942"/>
            <a:ext cx="1428760" cy="785818"/>
          </a:xfrm>
          <a:prstGeom prst="mathEqual">
            <a:avLst/>
          </a:prstGeom>
          <a:solidFill>
            <a:srgbClr val="FFC1C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pic>
        <p:nvPicPr>
          <p:cNvPr id="1038" name="Picture 14" descr="Narychlíme cibulky | Aubrieta.c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4857760"/>
            <a:ext cx="2860094" cy="1904990"/>
          </a:xfrm>
          <a:prstGeom prst="rect">
            <a:avLst/>
          </a:prstGeom>
          <a:noFill/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571472" y="1714488"/>
            <a:ext cx="8229600" cy="2214578"/>
          </a:xfrm>
          <a:prstGeom prst="rect">
            <a:avLst/>
          </a:prstGeom>
          <a:solidFill>
            <a:srgbClr val="FF5D5D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To jak hluboko jednotlivá semínka musíte zasadit,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najdete na obalu, ve kterém semínka koupíte. Stejně tak tam najdete vegetační dobu (za jak dlouho vám to vyroste).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71472" y="1714488"/>
            <a:ext cx="8229600" cy="2214578"/>
          </a:xfrm>
          <a:prstGeom prst="rect">
            <a:avLst/>
          </a:prstGeom>
          <a:solidFill>
            <a:srgbClr val="FF5D5D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Úkol je tohle dobrovolný </a:t>
            </a: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  <a:sym typeface="Wingdings" pitchFamily="2" charset="2"/>
              </a:rPr>
              <a:t>.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400" b="1" dirty="0" smtClean="0">
                <a:latin typeface="Bookman Old Style" pitchFamily="18" charset="0"/>
                <a:ea typeface="+mj-ea"/>
                <a:cs typeface="+mj-cs"/>
                <a:sym typeface="Wingdings" pitchFamily="2" charset="2"/>
              </a:rPr>
              <a:t>Kdo se do něj pustí, může mi poslat fotky, nebo videa jak sadí, případně komu něco vyroste, může mi to také vyfotit a zaslat . </a:t>
            </a:r>
            <a:endParaRPr kumimoji="0" lang="cs-CZ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5932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Měj se krásně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.</a:t>
            </a:r>
            <a:br>
              <a:rPr lang="cs-CZ" b="1" dirty="0" smtClean="0">
                <a:latin typeface="Bookman Old Style" pitchFamily="18" charset="0"/>
                <a:sym typeface="Wingdings" pitchFamily="2" charset="2"/>
              </a:rPr>
            </a:b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Nezapomeň 1.5. svátek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práce </a:t>
            </a:r>
            <a:r>
              <a:rPr lang="cs-CZ" b="1" dirty="0" smtClean="0">
                <a:latin typeface="Bookman Old Style" pitchFamily="18" charset="0"/>
                <a:sym typeface="Wingdings" pitchFamily="2" charset="2"/>
              </a:rPr>
              <a:t>neboli první máj, lásky čas – holky pusu pod třešní, aby neuschly!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4168582"/>
            <a:ext cx="3571883" cy="2689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Vyjmenuj 5 částí kvetoucí rostliny?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14678" y="2714620"/>
            <a:ext cx="2543164" cy="3786214"/>
          </a:xfrm>
          <a:solidFill>
            <a:srgbClr val="FF5D5D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cs-CZ" sz="4000" dirty="0" smtClean="0">
                <a:latin typeface="Bookman Old Style" pitchFamily="18" charset="0"/>
              </a:rPr>
              <a:t>kořeny </a:t>
            </a:r>
          </a:p>
          <a:p>
            <a:r>
              <a:rPr lang="cs-CZ" sz="4000" dirty="0" smtClean="0">
                <a:latin typeface="Bookman Old Style" pitchFamily="18" charset="0"/>
              </a:rPr>
              <a:t>stonek</a:t>
            </a:r>
          </a:p>
          <a:p>
            <a:r>
              <a:rPr lang="cs-CZ" sz="4000" dirty="0" smtClean="0">
                <a:latin typeface="Bookman Old Style" pitchFamily="18" charset="0"/>
              </a:rPr>
              <a:t>listy</a:t>
            </a:r>
          </a:p>
          <a:p>
            <a:r>
              <a:rPr lang="cs-CZ" sz="4000" dirty="0" smtClean="0">
                <a:latin typeface="Bookman Old Style" pitchFamily="18" charset="0"/>
              </a:rPr>
              <a:t>květ</a:t>
            </a:r>
          </a:p>
          <a:p>
            <a:r>
              <a:rPr lang="cs-CZ" sz="4000" dirty="0" smtClean="0">
                <a:latin typeface="Bookman Old Style" pitchFamily="18" charset="0"/>
              </a:rPr>
              <a:t>plod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Doplň vše, co jsme si teď zopakovali do obrázku.</a:t>
            </a:r>
            <a:endParaRPr lang="cs-CZ" b="1" dirty="0"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714620"/>
            <a:ext cx="2423980" cy="290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786058"/>
            <a:ext cx="2805116" cy="195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4857760"/>
            <a:ext cx="2576515" cy="121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143116"/>
            <a:ext cx="24193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3571876"/>
            <a:ext cx="216209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214818"/>
            <a:ext cx="273845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4929198"/>
            <a:ext cx="2643206" cy="97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3000372"/>
            <a:ext cx="210449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1071538" y="3357562"/>
            <a:ext cx="1750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pod zemí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357290" y="5143512"/>
            <a:ext cx="17732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nad zemí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786314" y="2285992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květ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6000760" y="3071810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plod</a:t>
            </a:r>
            <a:endParaRPr lang="cs-CZ" sz="2400" dirty="0">
              <a:latin typeface="Bookman Old Style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357818" y="4357694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stonek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572132" y="3643314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listy</a:t>
            </a:r>
            <a:endParaRPr lang="cs-CZ" sz="2800" dirty="0">
              <a:latin typeface="Bookman Old Style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5286380" y="5143512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latin typeface="Bookman Old Style" pitchFamily="18" charset="0"/>
              </a:rPr>
              <a:t>kořeny</a:t>
            </a:r>
            <a:endParaRPr lang="cs-CZ" sz="28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Co víš o kořenech?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8728" y="1857364"/>
            <a:ext cx="634821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jediná podzemní část rostliny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upevňuje rostlinu v půdě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přímá z půdy živiny + vodu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>
                <a:latin typeface="Bookman Old Style" pitchFamily="18" charset="0"/>
              </a:rPr>
              <a:t> </a:t>
            </a:r>
            <a:r>
              <a:rPr lang="cs-CZ" sz="3200" dirty="0" smtClean="0">
                <a:latin typeface="Bookman Old Style" pitchFamily="18" charset="0"/>
              </a:rPr>
              <a:t>některé kořeny jíme (mrkev)</a:t>
            </a:r>
            <a:endParaRPr lang="cs-CZ" sz="32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Co si pamatuješ o stonku?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rgbClr val="FF5D5D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nadzemní část rostliny</a:t>
            </a:r>
          </a:p>
          <a:p>
            <a:r>
              <a:rPr lang="cs-CZ" dirty="0" smtClean="0">
                <a:latin typeface="Bookman Old Style" pitchFamily="18" charset="0"/>
              </a:rPr>
              <a:t>vede živiny a vodu do zbylých částí rostliny</a:t>
            </a:r>
          </a:p>
          <a:p>
            <a:r>
              <a:rPr lang="cs-CZ" dirty="0" smtClean="0">
                <a:latin typeface="Bookman Old Style" pitchFamily="18" charset="0"/>
              </a:rPr>
              <a:t>vyrůstají z něj listy, květy i plody</a:t>
            </a:r>
          </a:p>
          <a:p>
            <a:r>
              <a:rPr lang="cs-CZ" dirty="0" smtClean="0">
                <a:latin typeface="Bookman Old Style" pitchFamily="18" charset="0"/>
              </a:rPr>
              <a:t>máme dvě skupiny: 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 dřeviny – dřevnatý stonek</a:t>
            </a:r>
          </a:p>
          <a:p>
            <a:pPr lvl="1">
              <a:buFont typeface="Wingdings" pitchFamily="2" charset="2"/>
              <a:buChar char="Ø"/>
            </a:pPr>
            <a:r>
              <a:rPr lang="cs-CZ" dirty="0" smtClean="0">
                <a:latin typeface="Bookman Old Style" pitchFamily="18" charset="0"/>
              </a:rPr>
              <a:t> byliny – dužnatý stonek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cs-CZ" b="1" dirty="0" smtClean="0">
                <a:latin typeface="Bookman Old Style" pitchFamily="18" charset="0"/>
              </a:rPr>
              <a:t>Dřeviny dělíme ještě na 2 skupiny. 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Vzpomeneš si na jaké?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116" y="2928934"/>
            <a:ext cx="2214578" cy="1500198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ookman Old Style" pitchFamily="18" charset="0"/>
              </a:rPr>
              <a:t>stromy</a:t>
            </a:r>
          </a:p>
          <a:p>
            <a:r>
              <a:rPr lang="cs-CZ" dirty="0" smtClean="0">
                <a:latin typeface="Bookman Old Style" pitchFamily="18" charset="0"/>
              </a:rPr>
              <a:t>keře</a:t>
            </a:r>
            <a:endParaRPr lang="cs-CZ" dirty="0">
              <a:latin typeface="Bookman Old Style" pitchFamily="18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1472" y="2071678"/>
            <a:ext cx="8229600" cy="1868478"/>
          </a:xfrm>
          <a:prstGeom prst="rect">
            <a:avLst/>
          </a:prstGeom>
          <a:solidFill>
            <a:srgbClr val="FF5D5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Zopakuj si,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jaký je mezi nimi rozdíl 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  <a:sym typeface="Wingdings" pitchFamily="2" charset="2"/>
              </a:rPr>
              <a:t>.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72066" y="3000372"/>
            <a:ext cx="3857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- mají kmen a korunu </a:t>
            </a:r>
            <a:endParaRPr lang="cs-CZ" sz="2400" dirty="0">
              <a:latin typeface="Bookman Old Styl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643438" y="3571876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Bookman Old Style" pitchFamily="18" charset="0"/>
              </a:rPr>
              <a:t>- rozvětvují se hned nad zemí</a:t>
            </a:r>
            <a:endParaRPr lang="cs-CZ" sz="2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Bookman Old Style" pitchFamily="18" charset="0"/>
              </a:rPr>
              <a:t>Opakování zakončíme listem.</a:t>
            </a:r>
            <a:br>
              <a:rPr lang="cs-CZ" b="1" dirty="0" smtClean="0">
                <a:latin typeface="Bookman Old Style" pitchFamily="18" charset="0"/>
              </a:rPr>
            </a:br>
            <a:r>
              <a:rPr lang="cs-CZ" b="1" dirty="0" smtClean="0">
                <a:latin typeface="Bookman Old Style" pitchFamily="18" charset="0"/>
              </a:rPr>
              <a:t>Co o něm víš?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3197229"/>
          </a:xfrm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nadzemní část rostliny</a:t>
            </a:r>
          </a:p>
          <a:p>
            <a:r>
              <a:rPr lang="cs-CZ" dirty="0" smtClean="0">
                <a:latin typeface="Bookman Old Style" pitchFamily="18" charset="0"/>
              </a:rPr>
              <a:t>vyrůstá ze stonku</a:t>
            </a:r>
          </a:p>
          <a:p>
            <a:r>
              <a:rPr lang="cs-CZ" dirty="0" smtClean="0">
                <a:latin typeface="Bookman Old Style" pitchFamily="18" charset="0"/>
              </a:rPr>
              <a:t>obsahuje zelené barvivo</a:t>
            </a:r>
          </a:p>
          <a:p>
            <a:r>
              <a:rPr lang="cs-CZ" dirty="0" smtClean="0">
                <a:latin typeface="Bookman Old Style" pitchFamily="18" charset="0"/>
              </a:rPr>
              <a:t>probíhá v něm fotosyntéza</a:t>
            </a:r>
            <a:endParaRPr lang="cs-CZ" dirty="0"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857628"/>
            <a:ext cx="335758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642910" y="1714488"/>
            <a:ext cx="8229600" cy="1725602"/>
          </a:xfrm>
          <a:prstGeom prst="rect">
            <a:avLst/>
          </a:prstGeom>
          <a:solidFill>
            <a:srgbClr val="FF5D5D"/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Doplň do obrázku.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Pokud</a:t>
            </a:r>
            <a:r>
              <a:rPr kumimoji="0" lang="cs-CZ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 si nevzpomeneš na názvy, pomůže ti nápověda.</a:t>
            </a:r>
            <a:endParaRPr kumimoji="0" lang="cs-CZ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2000264" cy="2194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643834" y="5357826"/>
            <a:ext cx="939681" cy="646331"/>
          </a:xfrm>
          <a:prstGeom prst="rect">
            <a:avLst/>
          </a:prstGeom>
          <a:solidFill>
            <a:srgbClr val="FF5D5D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600" dirty="0">
                <a:latin typeface="Bookman Old Style" pitchFamily="18" charset="0"/>
              </a:rPr>
              <a:t>o</a:t>
            </a:r>
            <a:r>
              <a:rPr lang="cs-CZ" sz="1600" dirty="0" smtClean="0">
                <a:latin typeface="Bookman Old Style" pitchFamily="18" charset="0"/>
              </a:rPr>
              <a:t>xid</a:t>
            </a:r>
            <a:r>
              <a:rPr lang="cs-CZ" sz="2000" dirty="0" smtClean="0">
                <a:latin typeface="Bookman Old Style" pitchFamily="18" charset="0"/>
              </a:rPr>
              <a:t> </a:t>
            </a:r>
          </a:p>
          <a:p>
            <a:r>
              <a:rPr lang="cs-CZ" sz="1600" dirty="0" smtClean="0">
                <a:latin typeface="Bookman Old Style" pitchFamily="18" charset="0"/>
              </a:rPr>
              <a:t>uhličitý</a:t>
            </a:r>
            <a:endParaRPr lang="cs-CZ" sz="1600" dirty="0">
              <a:latin typeface="Bookman Old Styl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358082" y="4500570"/>
            <a:ext cx="1582484" cy="307777"/>
          </a:xfrm>
          <a:prstGeom prst="rect">
            <a:avLst/>
          </a:prstGeom>
          <a:solidFill>
            <a:srgbClr val="FF5D5D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Bookman Old Style" pitchFamily="18" charset="0"/>
              </a:rPr>
              <a:t>světlo ze Slunce</a:t>
            </a:r>
            <a:endParaRPr lang="cs-CZ" sz="1400" dirty="0">
              <a:latin typeface="Bookman Old Styl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786710" y="4929198"/>
            <a:ext cx="704039" cy="307777"/>
          </a:xfrm>
          <a:prstGeom prst="rect">
            <a:avLst/>
          </a:prstGeom>
          <a:solidFill>
            <a:srgbClr val="FF5D5D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Bookman Old Style" pitchFamily="18" charset="0"/>
              </a:rPr>
              <a:t>kyslík</a:t>
            </a:r>
            <a:endParaRPr lang="cs-CZ" sz="14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61111E-6 -7.40741E-7 C -0.05625 0.05625 -0.11232 0.11273 -0.21093 0.12384 C -0.30954 0.13495 -0.53819 0.11412 -0.59201 0.06667 C -0.64583 0.01921 -0.58993 -0.0706 -0.53402 -0.16018 " pathEditMode="relative" rAng="0" ptsTypes="aaaA">
                                      <p:cBhvr>
                                        <p:cTn id="9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-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4237 0.00649 C -0.04028 0.07986 -0.03802 0.15348 -0.10035 0.19584 C -0.16268 0.2382 -0.37066 0.30787 -0.41632 0.26111 C -0.46198 0.21436 -0.38125 -0.02662 -0.37431 -0.08426 " pathEditMode="relative" rAng="0" ptsTypes="aa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82 -0.0206 C 0.03993 0.08496 0.08368 0.19051 0.04428 0.21551 C 0.00487 0.24051 -0.18402 0.16135 -0.23993 0.1301 C -0.29566 0.09885 -0.2934 0.06366 -0.29097 0.02871 " pathEditMode="relative" rAng="0" ptsTypes="aa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7" grpId="1" animBg="1"/>
      <p:bldP spid="7" grpId="2" animBg="1"/>
      <p:bldP spid="8" grpId="1" animBg="1"/>
      <p:bldP spid="8" grpId="2" animBg="1"/>
      <p:bldP spid="9" grpId="1" animBg="1"/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Bookman Old Style" pitchFamily="18" charset="0"/>
              </a:rPr>
              <a:t>Květ</a:t>
            </a:r>
            <a:endParaRPr lang="cs-CZ" b="1" dirty="0">
              <a:latin typeface="Bookman Old Style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43312"/>
          </a:xfrm>
          <a:solidFill>
            <a:srgbClr val="FF5D5D">
              <a:alpha val="60000"/>
            </a:srgbClr>
          </a:solidFill>
        </p:spPr>
        <p:txBody>
          <a:bodyPr/>
          <a:lstStyle/>
          <a:p>
            <a:r>
              <a:rPr lang="cs-CZ" dirty="0" smtClean="0">
                <a:latin typeface="Bookman Old Style" pitchFamily="18" charset="0"/>
              </a:rPr>
              <a:t>najdeme jej na stonku </a:t>
            </a:r>
          </a:p>
          <a:p>
            <a:r>
              <a:rPr lang="cs-CZ" dirty="0" smtClean="0">
                <a:latin typeface="Bookman Old Style" pitchFamily="18" charset="0"/>
              </a:rPr>
              <a:t>často má pestrou barvu</a:t>
            </a:r>
          </a:p>
          <a:p>
            <a:r>
              <a:rPr lang="cs-CZ" dirty="0" smtClean="0">
                <a:latin typeface="Bookman Old Style" pitchFamily="18" charset="0"/>
              </a:rPr>
              <a:t>slouží k rozmnožování kvetoucích rostlin</a:t>
            </a:r>
          </a:p>
          <a:p>
            <a:r>
              <a:rPr lang="cs-CZ" dirty="0" smtClean="0">
                <a:latin typeface="Bookman Old Style" pitchFamily="18" charset="0"/>
              </a:rPr>
              <a:t>květ je </a:t>
            </a:r>
            <a:r>
              <a:rPr lang="cs-CZ" smtClean="0">
                <a:latin typeface="Bookman Old Style" pitchFamily="18" charset="0"/>
              </a:rPr>
              <a:t>třeba opylovat</a:t>
            </a:r>
            <a:r>
              <a:rPr lang="cs-CZ" dirty="0" smtClean="0">
                <a:latin typeface="Bookman Old Style" pitchFamily="18" charset="0"/>
              </a:rPr>
              <a:t>, pak uvadne a na jeho místě začne růst plod</a:t>
            </a:r>
            <a:endParaRPr lang="cs-CZ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489</Words>
  <Application>Microsoft Office PowerPoint</Application>
  <PresentationFormat>Předvádění na obrazovce (4:3)</PresentationFormat>
  <Paragraphs>89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Motiv sady Office</vt:lpstr>
      <vt:lpstr>ČÁSTI KVETOUCÍCH ROSTLIN II.</vt:lpstr>
      <vt:lpstr>Rostlinu dělíme na 2 části, podle toho kde se každá část rostliny nachází. Vzpomeneš si jaké to jsou?</vt:lpstr>
      <vt:lpstr>Vyjmenuj 5 částí kvetoucí rostliny?</vt:lpstr>
      <vt:lpstr>Doplň vše, co jsme si teď zopakovali do obrázku.</vt:lpstr>
      <vt:lpstr>Co víš o kořenech?</vt:lpstr>
      <vt:lpstr>Co si pamatuješ o stonku?</vt:lpstr>
      <vt:lpstr>Dřeviny dělíme ještě na 2 skupiny.  Vzpomeneš si na jaké?</vt:lpstr>
      <vt:lpstr>Opakování zakončíme listem. Co o něm víš?</vt:lpstr>
      <vt:lpstr>Květ</vt:lpstr>
      <vt:lpstr>Květ - opylení</vt:lpstr>
      <vt:lpstr>Tipni si, kdy kvete nejvíce rostlin.</vt:lpstr>
      <vt:lpstr>Plod</vt:lpstr>
      <vt:lpstr>Plod</vt:lpstr>
      <vt:lpstr>Plod</vt:lpstr>
      <vt:lpstr>Vyzkoušej si . Rozhodni, zda jsou plody dužnaté nebo suché. </vt:lpstr>
      <vt:lpstr>Vyzkoušej si . Rozhodni, zda jsou plody dužnaté nebo suché. </vt:lpstr>
      <vt:lpstr>Nezapomeň si do školního sešitu zapsat zápis. Datum -&gt; podtrhnout -&gt; nadpis (podtrhnout).</vt:lpstr>
      <vt:lpstr>Určitě si vždy každé učivo přečti i v učebnici .</vt:lpstr>
      <vt:lpstr>Nápad </vt:lpstr>
      <vt:lpstr>Co budeš potřebovat?</vt:lpstr>
      <vt:lpstr>Postup</vt:lpstr>
      <vt:lpstr>Měj se krásně . Nezapomeň 1.5. svátek práce neboli první máj, lásky čas – holky pusu pod třešní, aby neuschly!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ČÁSTI KVETOUCÍCH ROSTLIN II</dc:title>
  <dc:creator>veverka.police@seznam.cz</dc:creator>
  <cp:lastModifiedBy>veverka.police@seznam.cz</cp:lastModifiedBy>
  <cp:revision>23</cp:revision>
  <dcterms:created xsi:type="dcterms:W3CDTF">2020-04-22T15:43:48Z</dcterms:created>
  <dcterms:modified xsi:type="dcterms:W3CDTF">2020-04-23T19:52:11Z</dcterms:modified>
</cp:coreProperties>
</file>