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4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94BC5-316B-4B41-985A-4E0EF6F90324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65874-EA50-4A47-BAA4-23813417E4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E668-A4A2-4032-993E-1C001EC67B2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176E-8FCB-4598-95FB-962C63B054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E668-A4A2-4032-993E-1C001EC67B2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176E-8FCB-4598-95FB-962C63B054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E668-A4A2-4032-993E-1C001EC67B2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176E-8FCB-4598-95FB-962C63B054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E668-A4A2-4032-993E-1C001EC67B2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176E-8FCB-4598-95FB-962C63B054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E668-A4A2-4032-993E-1C001EC67B2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176E-8FCB-4598-95FB-962C63B054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E668-A4A2-4032-993E-1C001EC67B2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176E-8FCB-4598-95FB-962C63B054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E668-A4A2-4032-993E-1C001EC67B2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176E-8FCB-4598-95FB-962C63B054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E668-A4A2-4032-993E-1C001EC67B2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176E-8FCB-4598-95FB-962C63B054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E668-A4A2-4032-993E-1C001EC67B2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176E-8FCB-4598-95FB-962C63B054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E668-A4A2-4032-993E-1C001EC67B2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176E-8FCB-4598-95FB-962C63B054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E668-A4A2-4032-993E-1C001EC67B2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176E-8FCB-4598-95FB-962C63B054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E668-A4A2-4032-993E-1C001EC67B23}" type="datetimeFigureOut">
              <a:rPr lang="cs-CZ" smtClean="0"/>
              <a:pPr/>
              <a:t>30.04.2020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176E-8FCB-4598-95FB-962C63B054D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27269"/>
          </a:xfrm>
          <a:solidFill>
            <a:srgbClr val="B2B2B2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Násobení mimo obor násobilek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315068"/>
            <a:ext cx="5643602" cy="54293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Vypracovala: Mgr. Alžběta Pelcová</a:t>
            </a:r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Připomeň 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B2B2B2">
              <a:alpha val="60000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Násobíme-li 10, _________ k číslu ___ nulu.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Násobíme-li 100, ________ k číslu ___ nuly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Dělíme-li 10, __________ od čísla ___ nulu.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Dělíme-li 100, _________ od čísla ____</a:t>
            </a:r>
            <a:r>
              <a:rPr lang="cs-CZ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nuly.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5720" y="6215082"/>
            <a:ext cx="220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odebereme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28860" y="6215082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přidáme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43372" y="621508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1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00562" y="621508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2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57752" y="6215082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přidáme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500826" y="621508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1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786578" y="6215082"/>
            <a:ext cx="220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odebereme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500430" y="621508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1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857488" y="621508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Bookman Old Style" pitchFamily="18" charset="0"/>
              </a:rPr>
              <a:t>2</a:t>
            </a:r>
            <a:endParaRPr lang="cs-CZ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9 -4.44444E-6 L 0.179 -0.675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37812 -0.6650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1041 L 0.3415 -0.3604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10451 -0.3604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042 L -0.05417 -0.51805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-4.44444E-6 L 0.44843 -0.51805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-0.01064 L -0.34722 -0.20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0.0037 L 0.52656 -0.20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42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/>
      <p:bldP spid="4" grpId="1" uiExpand="1"/>
      <p:bldP spid="4" grpId="2" uiExpand="1"/>
      <p:bldP spid="4" grpId="3" uiExpand="1"/>
      <p:bldP spid="6" grpId="0" uiExpand="1"/>
      <p:bldP spid="6" grpId="1" uiExpand="1"/>
      <p:bldP spid="8" grpId="0" uiExpand="1"/>
      <p:bldP spid="8" grpId="1" uiExpand="1"/>
      <p:bldP spid="9" grpId="0" uiExpand="1"/>
      <p:bldP spid="9" grpId="1" uiExpand="1"/>
      <p:bldP spid="9" grpId="2" uiExpand="1"/>
      <p:bldP spid="9" grpId="3" uiExpand="1"/>
      <p:bldP spid="9" grpId="4"/>
      <p:bldP spid="9" grpId="5"/>
      <p:bldP spid="12" grpId="0" uiExpand="1"/>
      <p:bldP spid="12" grpId="1" uiExpand="1"/>
      <p:bldP spid="12" grpId="2"/>
      <p:bldP spid="12" grpId="3"/>
      <p:bldP spid="13" grpId="0" uiExpand="1"/>
      <p:bldP spid="13" grpId="1" uiExpan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Procvič si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200.10 =</a:t>
            </a:r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			</a:t>
            </a: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300:10 = 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3.100 =				3050:10 =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205.10 =			1200:100 =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33.10 =				1000:10 =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8.100 =				300:100 =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36.100 =			600:100 =</a:t>
            </a:r>
            <a:endParaRPr lang="cs-CZ" sz="3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14612" y="1571612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2 000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357422" y="2214554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300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71736" y="2928934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2 050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57422" y="3571876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330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285984" y="4214818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800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71736" y="4857760"/>
            <a:ext cx="156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3 600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215206" y="1643050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30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429520" y="2285992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305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741052" y="2928934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12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429520" y="3500438"/>
            <a:ext cx="109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100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429520" y="4214818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3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429520" y="4857760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Bookman Old Style" pitchFamily="18" charset="0"/>
              </a:rPr>
              <a:t>6</a:t>
            </a:r>
            <a:endParaRPr lang="cs-CZ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Násobení mimo obor násobilek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00430" y="1928802"/>
            <a:ext cx="2023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5.40 =</a:t>
            </a:r>
            <a:endParaRPr lang="cs-CZ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28900" y="2990850"/>
            <a:ext cx="5272074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00372"/>
            <a:ext cx="29936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000372"/>
            <a:ext cx="29936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White Up Pointing Backhand Index | EmojiStickers.com | Logotipo do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286124"/>
            <a:ext cx="1071570" cy="1607355"/>
          </a:xfrm>
          <a:prstGeom prst="rect">
            <a:avLst/>
          </a:prstGeom>
          <a:noFill/>
        </p:spPr>
      </p:pic>
      <p:cxnSp>
        <p:nvCxnSpPr>
          <p:cNvPr id="11" name="Přímá spojovací čára 10"/>
          <p:cNvCxnSpPr/>
          <p:nvPr/>
        </p:nvCxnSpPr>
        <p:spPr>
          <a:xfrm rot="5400000">
            <a:off x="3964777" y="2750339"/>
            <a:ext cx="500066" cy="2857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16200000" flipH="1">
            <a:off x="4429124" y="2786058"/>
            <a:ext cx="500066" cy="2143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 flipH="1">
            <a:off x="3571868" y="3143248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4 . 10 </a:t>
            </a:r>
            <a:endParaRPr lang="cs-CZ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3000372"/>
            <a:ext cx="29936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3000372"/>
            <a:ext cx="29936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ovéPole 19"/>
          <p:cNvSpPr txBox="1"/>
          <p:nvPr/>
        </p:nvSpPr>
        <p:spPr>
          <a:xfrm>
            <a:off x="5429256" y="1928802"/>
            <a:ext cx="928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20</a:t>
            </a:r>
            <a:endParaRPr lang="cs-CZ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3000372"/>
            <a:ext cx="29936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3000372"/>
            <a:ext cx="29936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ovéPole 22"/>
          <p:cNvSpPr txBox="1"/>
          <p:nvPr/>
        </p:nvSpPr>
        <p:spPr>
          <a:xfrm>
            <a:off x="6215074" y="1928802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0</a:t>
            </a:r>
            <a:endParaRPr lang="cs-CZ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8" y="6858000"/>
            <a:ext cx="2366427" cy="315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2214554"/>
            <a:ext cx="213831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Přímá spojovací čára 25"/>
          <p:cNvCxnSpPr/>
          <p:nvPr/>
        </p:nvCxnSpPr>
        <p:spPr>
          <a:xfrm flipV="1">
            <a:off x="5429256" y="2643182"/>
            <a:ext cx="1428760" cy="9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flipV="1">
            <a:off x="5429256" y="2786058"/>
            <a:ext cx="1428760" cy="9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0.00254 L 0.22362 0.002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613 L 0.00798 -0.1084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10664 L 0.00799 0.06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62 0.00254 L -0.09913 0.0025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4 0.00254 L 0.2158 0.0025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62 0.00254 L -0.10711 0.0025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0.00254 L 0.22362 0.0025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62 0.00254 L -0.10711 0.0025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0925 L 0.00156 -0.5815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86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58154 L -0.00296 0.1216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Násobení mimo obor násobilek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7554" y="1643050"/>
            <a:ext cx="2114536" cy="828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3.20 =</a:t>
            </a:r>
            <a:endParaRPr lang="cs-CZ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28900" y="2990850"/>
            <a:ext cx="5272074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14620"/>
            <a:ext cx="29936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🙈 See-No-Evil Monkey Emoji on Apple iOS 12.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714752"/>
            <a:ext cx="666745" cy="666745"/>
          </a:xfrm>
          <a:prstGeom prst="rect">
            <a:avLst/>
          </a:prstGeom>
          <a:noFill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714620"/>
            <a:ext cx="29936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 descr="🙊 Speak-No-Evil Monkey Emoji on Apple iOS 10.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714488"/>
            <a:ext cx="595307" cy="595307"/>
          </a:xfrm>
          <a:prstGeom prst="rect">
            <a:avLst/>
          </a:prstGeom>
          <a:noFill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2714620"/>
            <a:ext cx="29936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5286380" y="1643050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6</a:t>
            </a:r>
            <a:endParaRPr lang="cs-CZ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2714620"/>
            <a:ext cx="29936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5715008" y="1643050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  <a:latin typeface="Bookman Old Style" pitchFamily="18" charset="0"/>
              </a:rPr>
              <a:t>0</a:t>
            </a:r>
            <a:endParaRPr lang="cs-CZ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6858000"/>
            <a:ext cx="2366427" cy="315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5687" y="1785926"/>
            <a:ext cx="213831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Přímá spojovací čára 14"/>
          <p:cNvCxnSpPr/>
          <p:nvPr/>
        </p:nvCxnSpPr>
        <p:spPr>
          <a:xfrm flipV="1">
            <a:off x="5072066" y="2357430"/>
            <a:ext cx="1428760" cy="9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flipV="1">
            <a:off x="5072066" y="2500306"/>
            <a:ext cx="1428760" cy="9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13 0.00254 L 0.22362 0.002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62 0.00254 L -0.09913 0.0025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0925 L 0.00156 -0.5815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8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58154 L -0.00296 0.1216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10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Vyzkoušej si 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2.50 =			30.8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6.70 =			70.4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9.20 =			80.8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7.90 =			10.50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4.40 =			90.5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5.80 =			60.9 =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3.60 =			40.6 =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57356" y="1643050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100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57356" y="2214554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420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57356" y="2786058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180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857356" y="3357562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630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57356" y="3929066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160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57356" y="4500570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400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857356" y="5072074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180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72132" y="1571612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240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00694" y="2143116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280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0694" y="2714620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640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15008" y="3357562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500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500694" y="3929066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450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00694" y="4500570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540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500694" y="5072074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  <a:latin typeface="Bookman Old Style" pitchFamily="18" charset="0"/>
              </a:rPr>
              <a:t>240</a:t>
            </a:r>
            <a:endParaRPr lang="cs-CZ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42928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Možná někoho napadne, jak se provádí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zkouška?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Samozřejmě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dělením. </a:t>
            </a:r>
            <a:b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To si ale vysvětlíme až příští týden. Takže zkoušku po Vás teď nechci.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8" name="Picture 4" descr="Download Happy Face Icons Copy And Paste PNG Image with N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143512"/>
            <a:ext cx="1636726" cy="1533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Teď když už to máš natrénované, 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</a:rPr>
              <a:t>zkus sám/sama 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Otevři si školní sešit.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Napiš dnešní datum na samostatný 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řádek.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Podtrhni.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Napiš nadpis – </a:t>
            </a:r>
            <a:r>
              <a:rPr lang="cs-CZ" b="1" u="sng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Násobení mimo obor </a:t>
            </a:r>
          </a:p>
          <a:p>
            <a:pPr>
              <a:buNone/>
            </a:pPr>
            <a:r>
              <a:rPr lang="cs-CZ" b="1" u="sng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násobilky</a:t>
            </a: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 (zvýrazni).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Napiš 19/1 na samostatný řádek.</a:t>
            </a:r>
          </a:p>
          <a:p>
            <a:pPr>
              <a:buNone/>
            </a:pPr>
            <a:r>
              <a:rPr lang="cs-CZ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Vypočítej.</a:t>
            </a:r>
            <a:endParaRPr lang="cs-CZ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9458" name="Picture 2" descr="🐒 Monkey Emoji on Apple iOS 10.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71546"/>
            <a:ext cx="523869" cy="523869"/>
          </a:xfrm>
          <a:prstGeom prst="rect">
            <a:avLst/>
          </a:prstGeom>
          <a:noFill/>
        </p:spPr>
      </p:pic>
      <p:pic>
        <p:nvPicPr>
          <p:cNvPr id="5" name="Picture 2" descr="🐒 Monkey Emoji on Apple iOS 10.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523869" cy="523869"/>
          </a:xfrm>
          <a:prstGeom prst="rect">
            <a:avLst/>
          </a:prstGeom>
          <a:noFill/>
        </p:spPr>
      </p:pic>
      <p:pic>
        <p:nvPicPr>
          <p:cNvPr id="6" name="Picture 2" descr="🐒 Monkey Emoji on Apple iOS 10.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43182"/>
            <a:ext cx="523869" cy="523869"/>
          </a:xfrm>
          <a:prstGeom prst="rect">
            <a:avLst/>
          </a:prstGeom>
          <a:noFill/>
        </p:spPr>
      </p:pic>
      <p:pic>
        <p:nvPicPr>
          <p:cNvPr id="7" name="Picture 2" descr="🐒 Monkey Emoji on Apple iOS 10.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214686"/>
            <a:ext cx="523869" cy="523869"/>
          </a:xfrm>
          <a:prstGeom prst="rect">
            <a:avLst/>
          </a:prstGeom>
          <a:noFill/>
        </p:spPr>
      </p:pic>
      <p:pic>
        <p:nvPicPr>
          <p:cNvPr id="8" name="Picture 2" descr="🐒 Monkey Emoji on Apple iOS 10.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256"/>
            <a:ext cx="523869" cy="523869"/>
          </a:xfrm>
          <a:prstGeom prst="rect">
            <a:avLst/>
          </a:prstGeom>
          <a:noFill/>
        </p:spPr>
      </p:pic>
      <p:pic>
        <p:nvPicPr>
          <p:cNvPr id="9" name="Picture 2" descr="🐒 Monkey Emoji on Apple iOS 10.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786322"/>
            <a:ext cx="523869" cy="523869"/>
          </a:xfrm>
          <a:prstGeom prst="rect">
            <a:avLst/>
          </a:prstGeom>
          <a:noFill/>
        </p:spPr>
      </p:pic>
      <p:pic>
        <p:nvPicPr>
          <p:cNvPr id="10" name="Picture 2" descr="🐒 Monkey Emoji on Apple iOS 10.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357826"/>
            <a:ext cx="523869" cy="523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  <a:latin typeface="Bookman Old Style" pitchFamily="18" charset="0"/>
              </a:rPr>
              <a:t>To je pro tento týden vše </a:t>
            </a:r>
            <a:r>
              <a:rPr lang="cs-CZ" sz="48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.</a:t>
            </a:r>
            <a:br>
              <a:rPr lang="cs-CZ" sz="48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48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Opakuj si malou násobilku.</a:t>
            </a:r>
            <a:br>
              <a:rPr lang="cs-CZ" sz="48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48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Procvičuj dělení se zbytkem.</a:t>
            </a:r>
            <a:br>
              <a:rPr lang="cs-CZ" sz="48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48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  <a:t>Příští týden, AHOJ!</a:t>
            </a:r>
            <a:br>
              <a:rPr lang="cs-CZ" sz="4800" b="1" dirty="0" smtClean="0">
                <a:solidFill>
                  <a:schemeClr val="bg1"/>
                </a:solidFill>
                <a:latin typeface="Bookman Old Style" pitchFamily="18" charset="0"/>
                <a:sym typeface="Wingdings" pitchFamily="2" charset="2"/>
              </a:rPr>
            </a:br>
            <a:endParaRPr lang="cs-CZ" sz="4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1506" name="Picture 2" descr="latest 1 000×1 000 pixels | Smurfette, Smurfs movie, Smurf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80" y="1071546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88889E-6 3.56697E-6 C -0.00086 -0.01365 -0.00086 -0.01643 -0.00416 -0.0273 C -0.00503 -0.03447 -0.0052 -0.04072 -0.00833 -0.04673 C -0.00989 -0.05483 -0.01145 -0.06246 -0.01441 -0.06986 C -0.01909 -0.09531 -0.04045 -0.1041 -0.05781 -0.10711 C -0.06145 -0.10896 -0.06527 -0.10965 -0.06909 -0.11127 C -0.15399 -0.10988 -0.12291 -0.11613 -0.15677 -0.10711 C -0.1651 -0.10248 -0.17257 -0.09762 -0.18142 -0.09461 C -0.18559 -0.09323 -0.19375 -0.08929 -0.19375 -0.08906 C -0.19687 -0.08513 -0.20052 -0.08444 -0.20312 -0.07958 C -0.2118 -0.06339 -0.21961 -0.04789 -0.22586 -0.03008 C -0.22864 -0.02244 -0.23298 -0.0162 -0.23507 -0.0081 C -0.23541 -0.02221 -0.23524 -0.03655 -0.23611 -0.05066 C -0.23628 -0.05436 -0.23663 -0.05853 -0.23819 -0.06177 C -0.24288 -0.07102 -0.24878 -0.07588 -0.25573 -0.08097 C -0.26649 -0.08883 -0.27708 -0.09924 -0.28871 -0.10433 C -0.29566 -0.11057 -0.30017 -0.11243 -0.30833 -0.11404 C -0.31562 -0.11798 -0.32204 -0.12052 -0.32986 -0.12214 C -0.33871 -0.12723 -0.34843 -0.13001 -0.35781 -0.13186 C -0.38073 -0.13093 -0.40382 -0.1307 -0.42673 -0.12908 C -0.42899 -0.12885 -0.4309 -0.127 -0.43298 -0.1263 C -0.44079 -0.12353 -0.4493 -0.12307 -0.45677 -0.11798 C -0.46805 -0.11011 -0.47934 -0.10063 -0.48975 -0.09068 C -0.49357 -0.08259 -0.49548 -0.07634 -0.49791 -0.06732 C -0.49913 -0.05598 -0.50069 -0.0421 -0.50416 -0.03146 C -0.50486 -0.02915 -0.5085 -0.0236 -0.50937 -0.02198 C -0.51076 -0.0192 -0.51336 -0.01365 -0.51336 -0.01342 C -0.51597 -0.03725 -0.52291 -0.06593 -0.53819 -0.07958 C -0.54201 -0.08305 -0.54288 -0.08976 -0.54739 -0.09184 C -0.55503 -0.09531 -0.55486 -0.09392 -0.5618 -0.096 C -0.56441 -0.0967 -0.56788 -0.09924 -0.57013 -0.10017 C -0.57691 -0.10294 -0.58385 -0.10433 -0.59079 -0.10572 C -0.60416 -0.11173 -0.61788 -0.11381 -0.63194 -0.1152 C -0.65625 -0.11381 -0.64635 -0.11381 -0.6618 -0.10849 C -0.66562 -0.1034 -0.66909 -0.10155 -0.67326 -0.09739 C -0.67934 -0.09161 -0.68472 -0.0842 -0.69184 -0.08097 C -0.69548 -0.07773 -0.69843 -0.07565 -0.70104 -0.07125 C -0.70746 -0.06038 -0.70243 -0.0657 -0.70833 -0.06038 C -0.70868 -0.05899 -0.70885 -0.05737 -0.70937 -0.05621 C -0.71007 -0.0546 -0.71163 -0.05367 -0.71232 -0.05205 C -0.71354 -0.04858 -0.71371 -0.04488 -0.71441 -0.04118 C -0.71527 -0.03655 -0.71527 -0.03169 -0.71649 -0.0273 C -0.71718 -0.02452 -0.71857 -0.0192 -0.71857 -0.01897 " pathEditMode="relative" rAng="0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175</Words>
  <Application>Microsoft Office PowerPoint</Application>
  <PresentationFormat>Předvádění na obrazovce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Násobení mimo obor násobilek</vt:lpstr>
      <vt:lpstr>Připomeň si </vt:lpstr>
      <vt:lpstr>Procvič si </vt:lpstr>
      <vt:lpstr>Násobení mimo obor násobilek</vt:lpstr>
      <vt:lpstr>Násobení mimo obor násobilek</vt:lpstr>
      <vt:lpstr>Vyzkoušej si  </vt:lpstr>
      <vt:lpstr>Možná někoho napadne, jak se provádí zkouška? Samozřejmě dělením.  To si ale vysvětlíme až příští týden. Takže zkoušku po Vás teď nechci.</vt:lpstr>
      <vt:lpstr>Snímek 8</vt:lpstr>
      <vt:lpstr>To je pro tento týden vše . Opakuj si malou násobilku. Procvičuj dělení se zbytkem. Příští týden, AHOJ!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veverka.police@seznam.cz</dc:creator>
  <cp:lastModifiedBy>veverka.police@seznam.cz</cp:lastModifiedBy>
  <cp:revision>22</cp:revision>
  <dcterms:created xsi:type="dcterms:W3CDTF">2020-04-28T15:22:19Z</dcterms:created>
  <dcterms:modified xsi:type="dcterms:W3CDTF">2020-04-30T09:12:14Z</dcterms:modified>
</cp:coreProperties>
</file>