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E4543-1B1A-4D79-82CA-DC3F3F5538B7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49DD-4264-4C04-B3D5-9297FAB098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49DD-4264-4C04-B3D5-9297FAB09893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2AC1-92C2-4952-813B-BC3CD0B01DB9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BDBF-FFF6-4036-873B-B14F2CC2BD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Pád podstatných jmen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4414878" cy="35716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latin typeface="Bookman Old Style" pitchFamily="18" charset="0"/>
              </a:rPr>
              <a:t>Vypracovala: Mgr. Alžběta Pelcová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27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Urči, v jakém pádů podstatné jméno ve větě je.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00050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285720" y="1500174"/>
            <a:ext cx="2143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Maminka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2285984" y="1500174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prstClr val="white"/>
                </a:solidFill>
                <a:latin typeface="Bookman Old Style" pitchFamily="18" charset="0"/>
              </a:rPr>
              <a:t>dobře vaří.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85720" y="1571612"/>
            <a:ext cx="2071702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ovéPole 15"/>
          <p:cNvSpPr txBox="1"/>
          <p:nvPr/>
        </p:nvSpPr>
        <p:spPr>
          <a:xfrm>
            <a:off x="285720" y="150017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Kdo? Co? </a:t>
            </a:r>
            <a:endParaRPr lang="cs-CZ" sz="3200" dirty="0">
              <a:latin typeface="Bookman Old Style" pitchFamily="18" charset="0"/>
            </a:endParaRP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4500562" y="1500174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- 1.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85720" y="2143116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Bez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1155945" y="2131559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maminky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3137476" y="2117239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nikam nejdu.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29058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bdélník 25"/>
          <p:cNvSpPr/>
          <p:nvPr/>
        </p:nvSpPr>
        <p:spPr>
          <a:xfrm>
            <a:off x="1185629" y="2140203"/>
            <a:ext cx="1928826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19064" y="2780161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07113" y="2756243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ovéPole 30"/>
          <p:cNvSpPr txBox="1"/>
          <p:nvPr/>
        </p:nvSpPr>
        <p:spPr>
          <a:xfrm>
            <a:off x="5838462" y="211549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- 2.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85720" y="2714620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Dones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1714480" y="2714620"/>
            <a:ext cx="201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mamince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3643306" y="2714620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kytku.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89030" y="2857496"/>
            <a:ext cx="5137844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50406" y="240846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bdélník 35"/>
          <p:cNvSpPr/>
          <p:nvPr/>
        </p:nvSpPr>
        <p:spPr>
          <a:xfrm>
            <a:off x="1785918" y="2786058"/>
            <a:ext cx="1857388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12417" y="268833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92409" y="269610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830444" y="241967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Přímá spojovací čára 41"/>
          <p:cNvCxnSpPr/>
          <p:nvPr/>
        </p:nvCxnSpPr>
        <p:spPr>
          <a:xfrm flipV="1">
            <a:off x="4786314" y="1214422"/>
            <a:ext cx="785818" cy="571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02881" y="229607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5" name="Přímá spojovací čára 44"/>
          <p:cNvCxnSpPr/>
          <p:nvPr/>
        </p:nvCxnSpPr>
        <p:spPr>
          <a:xfrm flipV="1">
            <a:off x="4714876" y="1214422"/>
            <a:ext cx="857256" cy="571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820246" y="251672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Přímá spojovací čára 47"/>
          <p:cNvCxnSpPr/>
          <p:nvPr/>
        </p:nvCxnSpPr>
        <p:spPr>
          <a:xfrm rot="16200000" flipH="1">
            <a:off x="5857884" y="1571612"/>
            <a:ext cx="142876" cy="14287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rot="5400000" flipH="1" flipV="1">
            <a:off x="5822165" y="1259665"/>
            <a:ext cx="652466" cy="27622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5000628" y="2714620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- 3.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285720" y="3286124"/>
            <a:ext cx="2401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Miluji svou</a:t>
            </a:r>
            <a:endParaRPr lang="cs-CZ" dirty="0"/>
          </a:p>
        </p:txBody>
      </p:sp>
      <p:sp>
        <p:nvSpPr>
          <p:cNvPr id="50" name="Obdélník 49"/>
          <p:cNvSpPr/>
          <p:nvPr/>
        </p:nvSpPr>
        <p:spPr>
          <a:xfrm>
            <a:off x="2571736" y="3286124"/>
            <a:ext cx="2255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maminku.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839317" y="261009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Obdélník 50"/>
          <p:cNvSpPr/>
          <p:nvPr/>
        </p:nvSpPr>
        <p:spPr>
          <a:xfrm>
            <a:off x="2643174" y="3286124"/>
            <a:ext cx="1928826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830771" y="241049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29420" y="260627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820246" y="268833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ovéPole 53"/>
          <p:cNvSpPr txBox="1"/>
          <p:nvPr/>
        </p:nvSpPr>
        <p:spPr>
          <a:xfrm>
            <a:off x="4714876" y="3286124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- 4.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285720" y="3857628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Maminko</a:t>
            </a:r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792521" y="260344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Obdélník 56"/>
          <p:cNvSpPr/>
          <p:nvPr/>
        </p:nvSpPr>
        <p:spPr>
          <a:xfrm>
            <a:off x="2143108" y="3857628"/>
            <a:ext cx="447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, </a:t>
            </a:r>
            <a:endParaRPr lang="cs-CZ" dirty="0"/>
          </a:p>
        </p:txBody>
      </p:sp>
      <p:sp>
        <p:nvSpPr>
          <p:cNvPr id="58" name="Obdélník 57"/>
          <p:cNvSpPr/>
          <p:nvPr/>
        </p:nvSpPr>
        <p:spPr>
          <a:xfrm>
            <a:off x="2357422" y="3857628"/>
            <a:ext cx="3357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pojď se podívat.</a:t>
            </a:r>
            <a:endParaRPr lang="cs-CZ" dirty="0"/>
          </a:p>
        </p:txBody>
      </p:sp>
      <p:sp>
        <p:nvSpPr>
          <p:cNvPr id="59" name="Obdélník 58"/>
          <p:cNvSpPr/>
          <p:nvPr/>
        </p:nvSpPr>
        <p:spPr>
          <a:xfrm>
            <a:off x="357158" y="3929066"/>
            <a:ext cx="2000264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829792" y="260627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831098" y="251177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811382" y="249279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ovéPole 62"/>
          <p:cNvSpPr txBox="1"/>
          <p:nvPr/>
        </p:nvSpPr>
        <p:spPr>
          <a:xfrm>
            <a:off x="5500694" y="38576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- 5.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85720" y="4429132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Stýská se mi po</a:t>
            </a:r>
            <a:endParaRPr lang="cs-CZ" dirty="0"/>
          </a:p>
        </p:txBody>
      </p:sp>
      <p:sp>
        <p:nvSpPr>
          <p:cNvPr id="65" name="Obdélník 64"/>
          <p:cNvSpPr/>
          <p:nvPr/>
        </p:nvSpPr>
        <p:spPr>
          <a:xfrm>
            <a:off x="3500430" y="4429132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mamince.</a:t>
            </a:r>
            <a:endParaRPr lang="cs-CZ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838080" y="222971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3839518" y="251672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Obdélník 68"/>
          <p:cNvSpPr/>
          <p:nvPr/>
        </p:nvSpPr>
        <p:spPr>
          <a:xfrm>
            <a:off x="3571868" y="4500570"/>
            <a:ext cx="1928826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TextovéPole 70"/>
          <p:cNvSpPr txBox="1"/>
          <p:nvPr/>
        </p:nvSpPr>
        <p:spPr>
          <a:xfrm>
            <a:off x="5572132" y="4429132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- 6.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285720" y="5000636"/>
            <a:ext cx="2286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Brzy budu</a:t>
            </a:r>
            <a:endParaRPr lang="cs-CZ" dirty="0"/>
          </a:p>
        </p:txBody>
      </p:sp>
      <p:sp>
        <p:nvSpPr>
          <p:cNvPr id="73" name="Obdélník 72"/>
          <p:cNvSpPr/>
          <p:nvPr/>
        </p:nvSpPr>
        <p:spPr>
          <a:xfrm>
            <a:off x="2500298" y="5000636"/>
            <a:ext cx="2484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maminkou.</a:t>
            </a:r>
            <a:endParaRPr lang="cs-CZ" dirty="0"/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819527" y="261135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Obdélník 74"/>
          <p:cNvSpPr/>
          <p:nvPr/>
        </p:nvSpPr>
        <p:spPr>
          <a:xfrm>
            <a:off x="2500298" y="5072074"/>
            <a:ext cx="2357454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811383" y="251022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TextovéPole 77"/>
          <p:cNvSpPr txBox="1"/>
          <p:nvPr/>
        </p:nvSpPr>
        <p:spPr>
          <a:xfrm>
            <a:off x="4857752" y="500063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- 7.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827857" y="259977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813289" y="240351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831947" y="252024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930591" y="2769002"/>
            <a:ext cx="2985962" cy="2520000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930154" y="2769705"/>
            <a:ext cx="2985962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6064 L -0.27118 0.06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175"/>
                            </p:stCondLst>
                            <p:childTnLst>
                              <p:par>
                                <p:cTn id="1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175"/>
                            </p:stCondLst>
                            <p:childTnLst>
                              <p:par>
                                <p:cTn id="2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675"/>
                            </p:stCondLst>
                            <p:childTnLst>
                              <p:par>
                                <p:cTn id="2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4 L 0.14618 0.06064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06064 L -0.279 -0.31713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18889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75"/>
                            </p:stCondLst>
                            <p:childTnLst>
                              <p:par>
                                <p:cTn id="3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675"/>
                            </p:stCondLst>
                            <p:childTnLst>
                              <p:par>
                                <p:cTn id="3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000"/>
                            </p:stCondLst>
                            <p:childTnLst>
                              <p:par>
                                <p:cTn id="4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950"/>
                            </p:stCondLst>
                            <p:childTnLst>
                              <p:par>
                                <p:cTn id="5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000"/>
                            </p:stCondLst>
                            <p:childTnLst>
                              <p:par>
                                <p:cTn id="526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00"/>
                            </p:stCondLst>
                            <p:childTnLst>
                              <p:par>
                                <p:cTn id="5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000"/>
                            </p:stCondLst>
                            <p:childTnLst>
                              <p:par>
                                <p:cTn id="5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000"/>
                            </p:stCondLst>
                            <p:childTnLst>
                              <p:par>
                                <p:cTn id="5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150"/>
                            </p:stCondLst>
                            <p:childTnLst>
                              <p:par>
                                <p:cTn id="6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00"/>
                            </p:stCondLst>
                            <p:childTnLst>
                              <p:par>
                                <p:cTn id="6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000"/>
                            </p:stCondLst>
                            <p:childTnLst>
                              <p:par>
                                <p:cTn id="6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000"/>
                            </p:stCondLst>
                            <p:childTnLst>
                              <p:par>
                                <p:cTn id="6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050"/>
                            </p:stCondLst>
                            <p:childTnLst>
                              <p:par>
                                <p:cTn id="7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000"/>
                            </p:stCondLst>
                            <p:childTnLst>
                              <p:par>
                                <p:cTn id="7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35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4" dur="10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1000"/>
                            </p:stCondLst>
                            <p:childTnLst>
                              <p:par>
                                <p:cTn id="7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7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900"/>
                            </p:stCondLst>
                            <p:childTnLst>
                              <p:par>
                                <p:cTn id="7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1" fill="hold">
                      <p:stCondLst>
                        <p:cond delay="indefinite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04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9" fill="hold">
                      <p:stCondLst>
                        <p:cond delay="indefinite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1000"/>
                            </p:stCondLst>
                            <p:childTnLst>
                              <p:par>
                                <p:cTn id="8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700"/>
                            </p:stCondLst>
                            <p:childTnLst>
                              <p:par>
                                <p:cTn id="8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5" fill="hold">
                      <p:stCondLst>
                        <p:cond delay="indefinite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1000"/>
                            </p:stCondLst>
                            <p:childTnLst>
                              <p:par>
                                <p:cTn id="8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8" fill="hold">
                      <p:stCondLst>
                        <p:cond delay="indefinite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 -0.31713 L 0.14618 0.06064 " pathEditMode="relative" rAng="0" ptsTypes="AA">
                                      <p:cBhvr>
                                        <p:cTn id="8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10" grpId="0"/>
      <p:bldP spid="12" grpId="0" animBg="1"/>
      <p:bldP spid="12" grpId="1" animBg="1"/>
      <p:bldP spid="16" grpId="0"/>
      <p:bldP spid="16" grpId="1"/>
      <p:bldP spid="18" grpId="0"/>
      <p:bldP spid="17" grpId="0"/>
      <p:bldP spid="19" grpId="0"/>
      <p:bldP spid="19" grpId="1"/>
      <p:bldP spid="20" grpId="0"/>
      <p:bldP spid="26" grpId="0" animBg="1"/>
      <p:bldP spid="26" grpId="1" animBg="1"/>
      <p:bldP spid="31" grpId="0"/>
      <p:bldP spid="32" grpId="0"/>
      <p:bldP spid="33" grpId="0"/>
      <p:bldP spid="33" grpId="1"/>
      <p:bldP spid="34" grpId="0"/>
      <p:bldP spid="36" grpId="0" animBg="1"/>
      <p:bldP spid="36" grpId="1" animBg="1"/>
      <p:bldP spid="52" grpId="0"/>
      <p:bldP spid="47" grpId="0"/>
      <p:bldP spid="50" grpId="0"/>
      <p:bldP spid="50" grpId="1"/>
      <p:bldP spid="51" grpId="0" animBg="1"/>
      <p:bldP spid="51" grpId="1" animBg="1"/>
      <p:bldP spid="54" grpId="0"/>
      <p:bldP spid="55" grpId="0"/>
      <p:bldP spid="55" grpId="1"/>
      <p:bldP spid="57" grpId="0"/>
      <p:bldP spid="58" grpId="0"/>
      <p:bldP spid="59" grpId="0" animBg="1"/>
      <p:bldP spid="59" grpId="1" animBg="1"/>
      <p:bldP spid="63" grpId="0"/>
      <p:bldP spid="64" grpId="0"/>
      <p:bldP spid="65" grpId="0"/>
      <p:bldP spid="65" grpId="1"/>
      <p:bldP spid="69" grpId="0" animBg="1"/>
      <p:bldP spid="69" grpId="1" animBg="1"/>
      <p:bldP spid="71" grpId="0"/>
      <p:bldP spid="72" grpId="0"/>
      <p:bldP spid="73" grpId="0"/>
      <p:bldP spid="73" grpId="1"/>
      <p:bldP spid="75" grpId="0" animBg="1"/>
      <p:bldP spid="75" grpId="1" animBg="1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Tvary slova - maminka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Kdo? Co?...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maminka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(bez) Koho? Čeho?...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maminky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(ke) Komu? Čemu?...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mamince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(pro) Koho? Co?...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maminku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</a:t>
            </a:r>
            <a:r>
              <a:rPr lang="cs-CZ" sz="3000" dirty="0" smtClean="0">
                <a:solidFill>
                  <a:schemeClr val="bg1"/>
                </a:solidFill>
                <a:latin typeface="Bookman Old Style" pitchFamily="18" charset="0"/>
              </a:rPr>
              <a:t>Oslovujeme, voláme!...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maminko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(o) Kom? Čem?...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mamince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(s) Kým? Čím?...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maminkou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496"/>
            <a:ext cx="5137844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14620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606 L -0.27118 0.0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Tvar slova - maminka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Kdo? Co?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(bez) Koho? Čeho?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(ke) Komu? Čemu?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(pro) Koho? Co?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Oslovujeme,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voláme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(o) Kom? Čem?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– (s) Kým? Čím?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4819" y="3196979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3628" y="3200945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4815" y="3180933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3199" y="3182980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0825" y="3182980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4500562" y="1571612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maminky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00760" y="2143116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maminek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15074" y="2786058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maminkám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15074" y="3357562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maminky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643702" y="3929066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maminky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86380" y="4500570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maminkách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214942" y="5072074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maminkami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0825" y="3200945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Elipsa 18"/>
          <p:cNvSpPr/>
          <p:nvPr/>
        </p:nvSpPr>
        <p:spPr>
          <a:xfrm>
            <a:off x="4286248" y="1428736"/>
            <a:ext cx="2643206" cy="8572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5786446" y="3214686"/>
            <a:ext cx="2643206" cy="8572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6215074" y="3786190"/>
            <a:ext cx="2643206" cy="8572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56564" y="3193177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2857496"/>
            <a:ext cx="5137844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606 L -0.27118 0.0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0606 L -0.2632 0.060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3837 0.06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0606 L -0.2632 0.060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31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Zkus určit v jakém pádu </a:t>
            </a:r>
            <a:r>
              <a:rPr lang="cs-CZ" sz="3100" b="1" dirty="0" err="1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podst</a:t>
            </a:r>
            <a:r>
              <a:rPr lang="cs-CZ" sz="31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. </a:t>
            </a:r>
            <a:r>
              <a:rPr lang="cs-CZ" sz="3100" b="1" dirty="0" err="1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jm</a:t>
            </a:r>
            <a:r>
              <a:rPr lang="cs-CZ" sz="31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. je.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1571612"/>
            <a:ext cx="1883849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na louce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2214554"/>
            <a:ext cx="209063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pod lavicí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2857496"/>
            <a:ext cx="157927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o škole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158" y="3500438"/>
            <a:ext cx="275588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v pohádkách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158" y="4143380"/>
            <a:ext cx="263084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bez ponožek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4786322"/>
            <a:ext cx="160492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ke koši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7158" y="5429264"/>
            <a:ext cx="238719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pro vajíčka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7158" y="6072206"/>
            <a:ext cx="171232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kočička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85984" y="1571612"/>
            <a:ext cx="3961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- Na kom, na čem?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00298" y="2214554"/>
            <a:ext cx="4289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- Pod kým, pod čím?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000232" y="285749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- O kom, o čem?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143240" y="3500438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- V kom, v čem?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71802" y="4143380"/>
            <a:ext cx="451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- Bez koho, bez čeho?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000232" y="4786322"/>
            <a:ext cx="4230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- Ke komu, k čemu?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786050" y="5429264"/>
            <a:ext cx="3983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- Pro koho, pro co?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143108" y="6072206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- Kdo, co?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14620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ovéPole 24"/>
          <p:cNvSpPr txBox="1"/>
          <p:nvPr/>
        </p:nvSpPr>
        <p:spPr>
          <a:xfrm>
            <a:off x="6143636" y="1571612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6.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643702" y="2214554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7.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357818" y="2857496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6.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500958" y="4143380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2.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429388" y="3500438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6.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143636" y="4786322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3.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643702" y="5429264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4.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214810" y="6072206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1.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1462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Přímá spojovací šipka 34"/>
          <p:cNvCxnSpPr/>
          <p:nvPr/>
        </p:nvCxnSpPr>
        <p:spPr>
          <a:xfrm rot="10800000" flipV="1">
            <a:off x="6357950" y="1857364"/>
            <a:ext cx="1928826" cy="12858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0800000" flipV="1">
            <a:off x="7215174" y="2285992"/>
            <a:ext cx="1928826" cy="12858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357158" y="3000372"/>
            <a:ext cx="428628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357158" y="3643314"/>
            <a:ext cx="428628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857496"/>
            <a:ext cx="5137844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606 L -0.27118 0.0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0606 L -0.2632 0.0606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"/>
                            </p:stCondLst>
                            <p:childTnLst>
                              <p:par>
                                <p:cTn id="2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27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Urči pád ve větě u vyznačeného </a:t>
            </a:r>
            <a:r>
              <a:rPr lang="cs-CZ" sz="2700" b="1" dirty="0" err="1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podst</a:t>
            </a:r>
            <a:r>
              <a:rPr lang="cs-CZ" sz="27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. </a:t>
            </a:r>
            <a:r>
              <a:rPr lang="cs-CZ" sz="2700" b="1" dirty="0" err="1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jm</a:t>
            </a:r>
            <a:r>
              <a:rPr lang="cs-CZ" sz="27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.</a:t>
            </a:r>
            <a:endParaRPr lang="cs-CZ" sz="27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496"/>
            <a:ext cx="5137844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71744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571744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571744"/>
            <a:ext cx="2980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285720" y="1571612"/>
            <a:ext cx="495680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Karel skočil </a:t>
            </a:r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do bazénu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5720" y="2857496"/>
            <a:ext cx="480131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Vlakem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 nikam nejedu.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5720" y="4143380"/>
            <a:ext cx="294664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Zalij </a:t>
            </a:r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květiny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85720" y="5429264"/>
            <a:ext cx="605005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Pejsek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 a kočička upekli dort.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5720" y="2214554"/>
            <a:ext cx="823494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Do čeho skočil Karel. Do </a:t>
            </a:r>
            <a:r>
              <a:rPr lang="cs-CZ" sz="3200" u="sng" dirty="0" smtClean="0">
                <a:solidFill>
                  <a:schemeClr val="bg1"/>
                </a:solidFill>
                <a:latin typeface="Bookman Old Style" pitchFamily="18" charset="0"/>
              </a:rPr>
              <a:t>koho,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 do </a:t>
            </a:r>
            <a:r>
              <a:rPr lang="cs-CZ" sz="3200" u="sng" dirty="0" smtClean="0">
                <a:solidFill>
                  <a:schemeClr val="bg1"/>
                </a:solidFill>
                <a:latin typeface="Bookman Old Style" pitchFamily="18" charset="0"/>
              </a:rPr>
              <a:t>čeho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286380" y="1571612"/>
            <a:ext cx="14237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- 2.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85720" y="3500438"/>
            <a:ext cx="63514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Čím nikam nejedu? </a:t>
            </a:r>
            <a:r>
              <a:rPr lang="cs-CZ" sz="3200" u="sng" dirty="0" smtClean="0">
                <a:solidFill>
                  <a:schemeClr val="bg1"/>
                </a:solidFill>
                <a:latin typeface="Bookman Old Style" pitchFamily="18" charset="0"/>
              </a:rPr>
              <a:t>Kým, čím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143504" y="2857496"/>
            <a:ext cx="14237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- 7.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85720" y="4786322"/>
            <a:ext cx="39581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Co zalij? </a:t>
            </a:r>
            <a:r>
              <a:rPr lang="cs-CZ" sz="3200" u="sng" dirty="0" smtClean="0">
                <a:solidFill>
                  <a:schemeClr val="bg1"/>
                </a:solidFill>
                <a:latin typeface="Bookman Old Style" pitchFamily="18" charset="0"/>
              </a:rPr>
              <a:t>Koho, co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286116" y="4143380"/>
            <a:ext cx="14237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- 4.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85720" y="6072206"/>
            <a:ext cx="738375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Kdo a kočička upekli dort? </a:t>
            </a:r>
            <a:r>
              <a:rPr lang="cs-CZ" sz="3200" u="sng" dirty="0" smtClean="0">
                <a:solidFill>
                  <a:schemeClr val="bg1"/>
                </a:solidFill>
                <a:latin typeface="Bookman Old Style" pitchFamily="18" charset="0"/>
              </a:rPr>
              <a:t>Kdo, co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429388" y="5429264"/>
            <a:ext cx="14237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- 1.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357554" y="1571612"/>
            <a:ext cx="1857388" cy="571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85720" y="2857496"/>
            <a:ext cx="1714512" cy="571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1285852" y="4143380"/>
            <a:ext cx="1785950" cy="571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85720" y="5429264"/>
            <a:ext cx="1500198" cy="571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725" y="2571744"/>
            <a:ext cx="2985962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606 L -0.27118 0.0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27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Urči pád ve větě u vyznačeného </a:t>
            </a:r>
            <a:r>
              <a:rPr lang="cs-CZ" sz="2700" b="1" dirty="0" err="1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podst</a:t>
            </a:r>
            <a:r>
              <a:rPr lang="cs-CZ" sz="27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. </a:t>
            </a:r>
            <a:r>
              <a:rPr lang="cs-CZ" sz="2700" b="1" dirty="0" err="1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jm</a:t>
            </a:r>
            <a:r>
              <a:rPr lang="cs-CZ" sz="27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.</a:t>
            </a:r>
            <a:endParaRPr lang="cs-CZ" sz="27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596" y="1428736"/>
            <a:ext cx="398538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Postav to </a:t>
            </a:r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ke stolu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00562" y="1428736"/>
            <a:ext cx="14237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- 3.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2071678"/>
            <a:ext cx="775885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K čemu to postav? </a:t>
            </a:r>
            <a:r>
              <a:rPr lang="cs-CZ" sz="3200" u="sng" dirty="0" smtClean="0">
                <a:solidFill>
                  <a:schemeClr val="bg1"/>
                </a:solidFill>
                <a:latin typeface="Bookman Old Style" pitchFamily="18" charset="0"/>
              </a:rPr>
              <a:t>Ke komu, k čemu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596" y="2714620"/>
            <a:ext cx="495039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Máš </a:t>
            </a:r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na lavici 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pořádek?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29256" y="2714620"/>
            <a:ext cx="14237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- 6.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596" y="3357562"/>
            <a:ext cx="823334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Na čem máš pořádek? </a:t>
            </a:r>
            <a:r>
              <a:rPr lang="cs-CZ" sz="3200" u="sng" dirty="0" smtClean="0">
                <a:solidFill>
                  <a:schemeClr val="bg1"/>
                </a:solidFill>
                <a:latin typeface="Bookman Old Style" pitchFamily="18" charset="0"/>
              </a:rPr>
              <a:t>Na kom, na čem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596" y="4000504"/>
            <a:ext cx="445987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Lenko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, pojď k tabuli.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929190" y="4000504"/>
            <a:ext cx="14237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- 5. p.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28596" y="4643446"/>
            <a:ext cx="430598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u="sng" dirty="0" smtClean="0">
                <a:solidFill>
                  <a:schemeClr val="bg1"/>
                </a:solidFill>
                <a:latin typeface="Bookman Old Style" pitchFamily="18" charset="0"/>
              </a:rPr>
              <a:t>Oslovujeme, voláme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cs-CZ" sz="3200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28596" y="5286388"/>
            <a:ext cx="369364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Liška běží </a:t>
            </a:r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lesem.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214810" y="5286388"/>
            <a:ext cx="14237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- 7. p.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28596" y="5929330"/>
            <a:ext cx="546495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Čím běží liška? </a:t>
            </a:r>
            <a:r>
              <a:rPr lang="cs-CZ" sz="3200" u="sng" dirty="0" smtClean="0">
                <a:solidFill>
                  <a:schemeClr val="bg1"/>
                </a:solidFill>
                <a:latin typeface="Bookman Old Style" pitchFamily="18" charset="0"/>
              </a:rPr>
              <a:t>Kým, čím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 závěr si zopakujeme všechny pádové otázky.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1571636" cy="4525963"/>
          </a:xfrm>
          <a:ln>
            <a:noFill/>
          </a:ln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3108" y="1785926"/>
            <a:ext cx="255711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Kdo? Co?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3108" y="2357430"/>
            <a:ext cx="33457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Koho? Čeho?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3108" y="2928934"/>
            <a:ext cx="364074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Komu? Čemu?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43108" y="3571876"/>
            <a:ext cx="282801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Koho? Co?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43108" y="4143380"/>
            <a:ext cx="490070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Oslovujeme, voláme.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3108" y="4714884"/>
            <a:ext cx="30989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Kom? Čem?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43108" y="5286388"/>
            <a:ext cx="300755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- Kým? Čím?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Napiš si dnešní datum.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Podtrhni.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Nadpis – 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Pád podstatných jmen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cs-CZ" u="sng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Přepiš si zápis.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nový řádek vlevo – 165/9.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Vypracuj. Opiš zadání – výsledek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(např. v kapse – v čem, kom? čem? -6. p.).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Vynechej řádek.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nový řádek vlevo – 166/12.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Vypiš si pádové otázky (každou na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samostatný řádek).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Ke každé otázce napiš správný tvar slova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myška a myšky.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* Cvičení za b) nedělejte.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290"/>
            <a:ext cx="452399" cy="452399"/>
          </a:xfrm>
          <a:prstGeom prst="rect">
            <a:avLst/>
          </a:prstGeom>
          <a:noFill/>
        </p:spPr>
      </p:pic>
      <p:pic>
        <p:nvPicPr>
          <p:cNvPr id="5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14356"/>
            <a:ext cx="452399" cy="452399"/>
          </a:xfrm>
          <a:prstGeom prst="rect">
            <a:avLst/>
          </a:prstGeom>
          <a:noFill/>
        </p:spPr>
      </p:pic>
      <p:pic>
        <p:nvPicPr>
          <p:cNvPr id="6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071546"/>
            <a:ext cx="452399" cy="452399"/>
          </a:xfrm>
          <a:prstGeom prst="rect">
            <a:avLst/>
          </a:prstGeom>
          <a:noFill/>
        </p:spPr>
      </p:pic>
      <p:pic>
        <p:nvPicPr>
          <p:cNvPr id="7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452399" cy="452399"/>
          </a:xfrm>
          <a:prstGeom prst="rect">
            <a:avLst/>
          </a:prstGeom>
          <a:noFill/>
        </p:spPr>
      </p:pic>
      <p:pic>
        <p:nvPicPr>
          <p:cNvPr id="8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928802"/>
            <a:ext cx="452399" cy="452399"/>
          </a:xfrm>
          <a:prstGeom prst="rect">
            <a:avLst/>
          </a:prstGeom>
          <a:noFill/>
        </p:spPr>
      </p:pic>
      <p:pic>
        <p:nvPicPr>
          <p:cNvPr id="9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85992"/>
            <a:ext cx="452399" cy="452399"/>
          </a:xfrm>
          <a:prstGeom prst="rect">
            <a:avLst/>
          </a:prstGeom>
          <a:noFill/>
        </p:spPr>
      </p:pic>
      <p:pic>
        <p:nvPicPr>
          <p:cNvPr id="10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143248"/>
            <a:ext cx="452399" cy="452399"/>
          </a:xfrm>
          <a:prstGeom prst="rect">
            <a:avLst/>
          </a:prstGeom>
          <a:noFill/>
        </p:spPr>
      </p:pic>
      <p:pic>
        <p:nvPicPr>
          <p:cNvPr id="11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876"/>
            <a:ext cx="452399" cy="452399"/>
          </a:xfrm>
          <a:prstGeom prst="rect">
            <a:avLst/>
          </a:prstGeom>
          <a:noFill/>
        </p:spPr>
      </p:pic>
      <p:pic>
        <p:nvPicPr>
          <p:cNvPr id="12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929066"/>
            <a:ext cx="452399" cy="452399"/>
          </a:xfrm>
          <a:prstGeom prst="rect">
            <a:avLst/>
          </a:prstGeom>
          <a:noFill/>
        </p:spPr>
      </p:pic>
      <p:pic>
        <p:nvPicPr>
          <p:cNvPr id="13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857760"/>
            <a:ext cx="452399" cy="452399"/>
          </a:xfrm>
          <a:prstGeom prst="rect">
            <a:avLst/>
          </a:prstGeom>
          <a:noFill/>
        </p:spPr>
      </p:pic>
      <p:pic>
        <p:nvPicPr>
          <p:cNvPr id="14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643578"/>
            <a:ext cx="452399" cy="452399"/>
          </a:xfrm>
          <a:prstGeom prst="rect">
            <a:avLst/>
          </a:prstGeom>
          <a:noFill/>
        </p:spPr>
      </p:pic>
      <p:pic>
        <p:nvPicPr>
          <p:cNvPr id="15" name="Picture 2" descr="Download Ok Hand Sign Emoji Icon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072206"/>
            <a:ext cx="452399" cy="45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 tmFilter="0,0; .5, 1; 1, 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rgbClr val="7F7F7F">
              <a:alpha val="4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Pádové otázky je potřeba určitě pořádně trénovat. </a:t>
            </a:r>
            <a:b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Na procvičení ti složí vše od </a:t>
            </a:r>
            <a:b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str. </a:t>
            </a:r>
            <a:r>
              <a:rPr lang="cs-CZ" sz="3600" b="1" u="sng" dirty="0" smtClean="0">
                <a:solidFill>
                  <a:schemeClr val="bg1"/>
                </a:solidFill>
                <a:latin typeface="Bookman Old Style" pitchFamily="18" charset="0"/>
              </a:rPr>
              <a:t>162 až po 168</a:t>
            </a: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b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K pádovým otázkám se budeme postupně vracet i nadále, a hlavně je budeš probírat i ve vyšších ročnících. Pokud ti to tedy nejde, nevěš hlavu!</a:t>
            </a:r>
            <a:b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Chce to jen čas </a:t>
            </a: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.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22" name="Picture 2" descr="Brainy Smurf | The Parody Wiki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5390" y="5072074"/>
            <a:ext cx="1668610" cy="148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4654560"/>
          </a:xfrm>
          <a:solidFill>
            <a:srgbClr val="7F7F7F">
              <a:alpha val="4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A máme hotovo.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Dnes toho bylo opravdu hodně.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Prezentaci si projdi klidně vícekrát.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Měj se krásně a s některými už v PONDĚLÍ!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1746" name="Picture 2" descr="HAPPY SMURF - Show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6643710"/>
            <a:ext cx="5105388" cy="5105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8.33333E-7 -1.63775E-6 L -0.0033 -0.52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301148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Než se pustíme do pádů, zopakujeme si vše, co víme o podstatných jménech. 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Finger Point Emoji Transparent &amp; PNG Clipart Free Download - YW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56" y="3286124"/>
            <a:ext cx="1285844" cy="128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to jsou podstatná jména?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Názvy: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osob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zvířat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věcí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Ukazujeme si na ně zájmeny: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ten, ta, to, ti, ty, ta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U podstatných jmen určujeme tzv. mluvnické kategorie.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Jsou to: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6182" y="2571745"/>
            <a:ext cx="1614470" cy="185738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číslo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rod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</a:t>
            </a:r>
            <a:r>
              <a:rPr lang="cs-CZ" b="1" u="sng" dirty="0" smtClean="0">
                <a:solidFill>
                  <a:schemeClr val="bg1"/>
                </a:solidFill>
                <a:latin typeface="Bookman Old Style" pitchFamily="18" charset="0"/>
              </a:rPr>
              <a:t>čísle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říká nám, v jakém množství se podstatné jméno nachází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máme číslo: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jednotné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množné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</a:t>
            </a:r>
            <a:r>
              <a:rPr lang="cs-CZ" b="1" u="sng" dirty="0" smtClean="0">
                <a:solidFill>
                  <a:schemeClr val="bg1"/>
                </a:solidFill>
                <a:latin typeface="Bookman Old Style" pitchFamily="18" charset="0"/>
              </a:rPr>
              <a:t>rodu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14948"/>
          </a:xfrm>
          <a:solidFill>
            <a:srgbClr val="7F7F7F">
              <a:alpha val="40000"/>
            </a:srgb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máme 3 rody: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mužský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ženský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střední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mužský si ukazujeme zájmenem TEN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ženský si ukazujeme zájmenem TA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střední si ukazujeme zájmenem TO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při jeho určování si slovo převedeme do 1. pádu jednotného čísla </a:t>
            </a:r>
            <a:r>
              <a:rPr lang="cs-CZ" sz="1800" dirty="0" smtClean="0">
                <a:solidFill>
                  <a:schemeClr val="bg1"/>
                </a:solidFill>
                <a:latin typeface="Bookman Old Style" pitchFamily="18" charset="0"/>
              </a:rPr>
              <a:t>(jeden…)</a:t>
            </a: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Urči u každého vyznačeného </a:t>
            </a:r>
            <a:r>
              <a:rPr lang="cs-CZ" sz="2000" b="1" dirty="0" err="1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podst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. </a:t>
            </a:r>
            <a:r>
              <a:rPr lang="cs-CZ" sz="2000" b="1" dirty="0" err="1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jm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. číslo a rod.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Psi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utíkají parkem. –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Všichni jsme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školou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povinní. –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Nastup do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vlaku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 –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Dej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kuřatům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zrní. –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vlk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samotář. –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Mám rád svou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maminku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 –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Nehraj si s tím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počítačem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 – 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496"/>
            <a:ext cx="5137844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462" y="2814889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643438" y="157161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mn. č., 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15140" y="221455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chemeClr val="bg1"/>
                </a:solidFill>
                <a:latin typeface="Bookman Old Style" pitchFamily="18" charset="0"/>
              </a:rPr>
              <a:t>j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 č., 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29124" y="278605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chemeClr val="bg1"/>
                </a:solidFill>
                <a:latin typeface="Bookman Old Style" pitchFamily="18" charset="0"/>
              </a:rPr>
              <a:t>j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 č., 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00562" y="335756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mn. č., 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214810" y="392906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chemeClr val="bg1"/>
                </a:solidFill>
                <a:latin typeface="Bookman Old Style" pitchFamily="18" charset="0"/>
              </a:rPr>
              <a:t>j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 č., 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072198" y="450057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chemeClr val="bg1"/>
                </a:solidFill>
                <a:latin typeface="Bookman Old Style" pitchFamily="18" charset="0"/>
              </a:rPr>
              <a:t>j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 č., 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57950" y="514351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chemeClr val="bg1"/>
                </a:solidFill>
                <a:latin typeface="Bookman Old Style" pitchFamily="18" charset="0"/>
              </a:rPr>
              <a:t>j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 č., 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143636" y="157161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muž. r.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643834" y="221455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žen. r.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57818" y="278605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muž. r.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072198" y="335756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chemeClr val="bg1"/>
                </a:solidFill>
                <a:latin typeface="Bookman Old Style" pitchFamily="18" charset="0"/>
              </a:rPr>
              <a:t>stř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. r.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43504" y="392906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muž. r.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000892" y="450057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žen. r.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286644" y="514351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muž. r.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6190" y="2799329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492" y="2807109"/>
            <a:ext cx="2985962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606 L -0.27118 0.0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Pád </a:t>
            </a:r>
            <a:r>
              <a:rPr lang="cs-CZ" b="1" dirty="0" err="1" smtClean="0">
                <a:solidFill>
                  <a:schemeClr val="bg1"/>
                </a:solidFill>
                <a:latin typeface="Bookman Old Style" pitchFamily="18" charset="0"/>
              </a:rPr>
              <a:t>podst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cs-CZ" b="1" dirty="0" err="1" smtClean="0">
                <a:solidFill>
                  <a:schemeClr val="bg1"/>
                </a:solidFill>
                <a:latin typeface="Bookman Old Style" pitchFamily="18" charset="0"/>
              </a:rPr>
              <a:t>jm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-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-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-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-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-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-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pád -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496"/>
            <a:ext cx="5137844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2143108" y="1571612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Kdo? Co?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2143108" y="2143116"/>
            <a:ext cx="3058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Koho? Čeho?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43108" y="2714620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Komu? Čemu?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43108" y="3357562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Koho? Co?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3108" y="3929066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Oslovujeme, voláme.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3108" y="4500570"/>
            <a:ext cx="281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Kom? Čem?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143108" y="5072074"/>
            <a:ext cx="2720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Kým? Čím?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2143108" y="2143116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(bez)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214546" y="2714620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(ke)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143108" y="3357562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(pro)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143108" y="450057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(o)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214546" y="5072074"/>
            <a:ext cx="64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(s)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496" y="278605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606 L -0.27118 0.0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0606 L -0.27118 0.060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3.82836E-6 L 0.12205 -0.00209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1.67476E-6 L 0.09809 -0.00139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3.38422E-6 L 0.11893 -0.0007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2.37798E-6 L 0.07257 0.00069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7 -3.12514E-6 L 0.07743 0.00139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0606 L -0.2632 0.0606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3038 0.0606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  <p:bldP spid="15" grpId="1"/>
      <p:bldP spid="20" grpId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79717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Projdi si v učebnici na str. 164 žlutou tabulku – </a:t>
            </a:r>
            <a:r>
              <a:rPr lang="cs-CZ" b="1" dirty="0" smtClean="0">
                <a:solidFill>
                  <a:srgbClr val="FFFF00"/>
                </a:solidFill>
                <a:latin typeface="Bookman Old Style" pitchFamily="18" charset="0"/>
              </a:rPr>
              <a:t>Pamatujte si!</a:t>
            </a:r>
            <a:endParaRPr lang="cs-CZ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1072</Words>
  <Application>Microsoft Office PowerPoint</Application>
  <PresentationFormat>Předvádění na obrazovce (4:3)</PresentationFormat>
  <Paragraphs>204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Wingdings</vt:lpstr>
      <vt:lpstr>Motiv sady Office</vt:lpstr>
      <vt:lpstr>Pád podstatných jmen</vt:lpstr>
      <vt:lpstr>Než se pustíme do pádů, zopakujeme si vše, co víme o podstatných jménech. </vt:lpstr>
      <vt:lpstr>Co to jsou podstatná jména?</vt:lpstr>
      <vt:lpstr>U podstatných jmen určujeme tzv. mluvnické kategorie. Jsou to:</vt:lpstr>
      <vt:lpstr>Co víš o čísle?</vt:lpstr>
      <vt:lpstr>Co víš o rodu?</vt:lpstr>
      <vt:lpstr>Vyzkoušej si  Urči u každého vyznačeného podst. jm. číslo a rod.</vt:lpstr>
      <vt:lpstr>Pád podst. jm.</vt:lpstr>
      <vt:lpstr>Projdi si v učebnici na str. 164 žlutou tabulku – Pamatujte si!</vt:lpstr>
      <vt:lpstr>Vyzkoušej si  Urči, v jakém pádů podstatné jméno ve větě je.</vt:lpstr>
      <vt:lpstr>Tvary slova - maminka</vt:lpstr>
      <vt:lpstr>Tvar slova - maminka</vt:lpstr>
      <vt:lpstr>Vyzkoušej si  Zkus určit v jakém pádu podst. jm. je.</vt:lpstr>
      <vt:lpstr>Vyzkoušej si  Urči pád ve větě u vyznačeného podst. jm.</vt:lpstr>
      <vt:lpstr>Vyzkoušej si  Urči pád ve větě u vyznačeného podst. jm.</vt:lpstr>
      <vt:lpstr>Na závěr si zopakujeme všechny pádové otázky.</vt:lpstr>
      <vt:lpstr>Prezentace aplikace PowerPoint</vt:lpstr>
      <vt:lpstr>Pádové otázky je potřeba určitě pořádně trénovat.  Na procvičení ti složí vše od  str. 162 až po 168. K pádovým otázkám se budeme postupně vracet i nadále, a hlavně je budeš probírat i ve vyšších ročnících. Pokud ti to tedy nejde, nevěš hlavu! Chce to jen čas .</vt:lpstr>
      <vt:lpstr>A máme hotovo. Dnes toho bylo opravdu hodně. Prezentaci si projdi klidně vícekrát. Měj se krásně a s některými už v PONDĚLÍ!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Pád podstatných jmen</dc:title>
  <dc:creator>veverka.police@seznam.cz</dc:creator>
  <cp:lastModifiedBy>Alžběta Pelcová</cp:lastModifiedBy>
  <cp:revision>66</cp:revision>
  <dcterms:created xsi:type="dcterms:W3CDTF">2020-05-13T15:16:02Z</dcterms:created>
  <dcterms:modified xsi:type="dcterms:W3CDTF">2020-05-19T07:18:22Z</dcterms:modified>
</cp:coreProperties>
</file>