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59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3A9"/>
    <a:srgbClr val="FF99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5F2-B536-4C17-9611-28F46AD6E3F1}" type="datetimeFigureOut">
              <a:rPr lang="cs-CZ" smtClean="0"/>
              <a:pPr/>
              <a:t>10. 5. 2020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1B4F-649F-47F2-9883-A920C5F056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5F2-B536-4C17-9611-28F46AD6E3F1}" type="datetimeFigureOut">
              <a:rPr lang="cs-CZ" smtClean="0"/>
              <a:pPr/>
              <a:t>10. 5. 2020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1B4F-649F-47F2-9883-A920C5F056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5F2-B536-4C17-9611-28F46AD6E3F1}" type="datetimeFigureOut">
              <a:rPr lang="cs-CZ" smtClean="0"/>
              <a:pPr/>
              <a:t>10. 5. 2020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1B4F-649F-47F2-9883-A920C5F056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5F2-B536-4C17-9611-28F46AD6E3F1}" type="datetimeFigureOut">
              <a:rPr lang="cs-CZ" smtClean="0"/>
              <a:pPr/>
              <a:t>10. 5. 2020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1B4F-649F-47F2-9883-A920C5F056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5F2-B536-4C17-9611-28F46AD6E3F1}" type="datetimeFigureOut">
              <a:rPr lang="cs-CZ" smtClean="0"/>
              <a:pPr/>
              <a:t>10. 5. 2020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1B4F-649F-47F2-9883-A920C5F056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5F2-B536-4C17-9611-28F46AD6E3F1}" type="datetimeFigureOut">
              <a:rPr lang="cs-CZ" smtClean="0"/>
              <a:pPr/>
              <a:t>10. 5. 2020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1B4F-649F-47F2-9883-A920C5F056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5F2-B536-4C17-9611-28F46AD6E3F1}" type="datetimeFigureOut">
              <a:rPr lang="cs-CZ" smtClean="0"/>
              <a:pPr/>
              <a:t>10. 5. 2020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1B4F-649F-47F2-9883-A920C5F056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5F2-B536-4C17-9611-28F46AD6E3F1}" type="datetimeFigureOut">
              <a:rPr lang="cs-CZ" smtClean="0"/>
              <a:pPr/>
              <a:t>10. 5. 2020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1B4F-649F-47F2-9883-A920C5F056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5F2-B536-4C17-9611-28F46AD6E3F1}" type="datetimeFigureOut">
              <a:rPr lang="cs-CZ" smtClean="0"/>
              <a:pPr/>
              <a:t>10. 5. 2020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1B4F-649F-47F2-9883-A920C5F056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5F2-B536-4C17-9611-28F46AD6E3F1}" type="datetimeFigureOut">
              <a:rPr lang="cs-CZ" smtClean="0"/>
              <a:pPr/>
              <a:t>10. 5. 2020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1B4F-649F-47F2-9883-A920C5F056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5F2-B536-4C17-9611-28F46AD6E3F1}" type="datetimeFigureOut">
              <a:rPr lang="cs-CZ" smtClean="0"/>
              <a:pPr/>
              <a:t>10. 5. 2020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1B4F-649F-47F2-9883-A920C5F056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6F5F2-B536-4C17-9611-28F46AD6E3F1}" type="datetimeFigureOut">
              <a:rPr lang="cs-CZ" smtClean="0"/>
              <a:pPr/>
              <a:t>10. 5. 2020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1B4F-649F-47F2-9883-A920C5F0567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2571744"/>
            <a:ext cx="7772400" cy="1470025"/>
          </a:xfrm>
          <a:solidFill>
            <a:srgbClr val="FF53A9">
              <a:alpha val="69804"/>
            </a:srgb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Podstatná jména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číslo a rod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86248" y="6457920"/>
            <a:ext cx="4857752" cy="40008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solidFill>
                  <a:srgbClr val="FFCCFF"/>
                </a:solidFill>
              </a:rPr>
              <a:t>Vypracovala: Mgr. Alžběta Pelcová</a:t>
            </a:r>
            <a:endParaRPr lang="cs-CZ" dirty="0">
              <a:solidFill>
                <a:srgbClr val="FF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5929354"/>
          </a:xfrm>
          <a:solidFill>
            <a:srgbClr val="FF53A9">
              <a:alpha val="69804"/>
            </a:srgb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Otevři si školní sešit.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Vynechej si řádek.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Napiš si nadpis </a:t>
            </a:r>
            <a:r>
              <a:rPr lang="cs-CZ" b="1" u="sng" dirty="0" smtClean="0">
                <a:solidFill>
                  <a:schemeClr val="bg1"/>
                </a:solidFill>
                <a:latin typeface="Bookman Old Style" pitchFamily="18" charset="0"/>
              </a:rPr>
              <a:t>Rod </a:t>
            </a:r>
            <a:r>
              <a:rPr lang="cs-CZ" b="1" u="sng" dirty="0" err="1" smtClean="0">
                <a:solidFill>
                  <a:schemeClr val="bg1"/>
                </a:solidFill>
                <a:latin typeface="Bookman Old Style" pitchFamily="18" charset="0"/>
              </a:rPr>
              <a:t>podst</a:t>
            </a:r>
            <a:r>
              <a:rPr lang="cs-CZ" b="1" u="sng" dirty="0" smtClean="0">
                <a:solidFill>
                  <a:schemeClr val="bg1"/>
                </a:solidFill>
                <a:latin typeface="Bookman Old Style" pitchFamily="18" charset="0"/>
              </a:rPr>
              <a:t>. </a:t>
            </a:r>
            <a:r>
              <a:rPr lang="cs-CZ" b="1" u="sng" dirty="0" err="1" smtClean="0">
                <a:solidFill>
                  <a:schemeClr val="bg1"/>
                </a:solidFill>
                <a:latin typeface="Bookman Old Style" pitchFamily="18" charset="0"/>
              </a:rPr>
              <a:t>jm</a:t>
            </a:r>
            <a:r>
              <a:rPr lang="cs-CZ" b="1" u="sng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Opiš si zápis.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Vynechej řádek.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Napiš si číslo cvičení – 160/2.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Vytvoř si tabulku, kde budeš mít tři 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sloupce – muž., žen., </a:t>
            </a:r>
            <a:r>
              <a:rPr lang="cs-CZ" b="1" dirty="0" err="1" smtClean="0">
                <a:solidFill>
                  <a:schemeClr val="bg1"/>
                </a:solidFill>
                <a:latin typeface="Bookman Old Style" pitchFamily="18" charset="0"/>
              </a:rPr>
              <a:t>stř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Slova z toho cvičení rozděl podle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toho, o jaký rod jde. </a:t>
            </a:r>
          </a:p>
        </p:txBody>
      </p:sp>
      <p:pic>
        <p:nvPicPr>
          <p:cNvPr id="5" name="Picture 2" descr="Smurf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14290"/>
            <a:ext cx="331787" cy="619096"/>
          </a:xfrm>
          <a:prstGeom prst="rect">
            <a:avLst/>
          </a:prstGeom>
          <a:noFill/>
        </p:spPr>
      </p:pic>
      <p:pic>
        <p:nvPicPr>
          <p:cNvPr id="6" name="Picture 2" descr="Smurf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857232"/>
            <a:ext cx="331787" cy="619096"/>
          </a:xfrm>
          <a:prstGeom prst="rect">
            <a:avLst/>
          </a:prstGeom>
          <a:noFill/>
        </p:spPr>
      </p:pic>
      <p:pic>
        <p:nvPicPr>
          <p:cNvPr id="7" name="Picture 2" descr="Smurf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1500174"/>
            <a:ext cx="331787" cy="619096"/>
          </a:xfrm>
          <a:prstGeom prst="rect">
            <a:avLst/>
          </a:prstGeom>
          <a:noFill/>
        </p:spPr>
      </p:pic>
      <p:pic>
        <p:nvPicPr>
          <p:cNvPr id="8" name="Picture 2" descr="Smurf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071678"/>
            <a:ext cx="331787" cy="619096"/>
          </a:xfrm>
          <a:prstGeom prst="rect">
            <a:avLst/>
          </a:prstGeom>
          <a:noFill/>
        </p:spPr>
      </p:pic>
      <p:pic>
        <p:nvPicPr>
          <p:cNvPr id="9" name="Picture 2" descr="Smurf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643182"/>
            <a:ext cx="331787" cy="619096"/>
          </a:xfrm>
          <a:prstGeom prst="rect">
            <a:avLst/>
          </a:prstGeom>
          <a:noFill/>
        </p:spPr>
      </p:pic>
      <p:pic>
        <p:nvPicPr>
          <p:cNvPr id="10" name="Picture 2" descr="Smurf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3214686"/>
            <a:ext cx="331787" cy="619096"/>
          </a:xfrm>
          <a:prstGeom prst="rect">
            <a:avLst/>
          </a:prstGeom>
          <a:noFill/>
        </p:spPr>
      </p:pic>
      <p:pic>
        <p:nvPicPr>
          <p:cNvPr id="11" name="Picture 2" descr="Smurf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429132"/>
            <a:ext cx="331787" cy="619096"/>
          </a:xfrm>
          <a:prstGeom prst="rect">
            <a:avLst/>
          </a:prstGeom>
          <a:noFill/>
        </p:spPr>
      </p:pic>
      <p:pic>
        <p:nvPicPr>
          <p:cNvPr id="12" name="Picture 2" descr="Smurf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5572140"/>
            <a:ext cx="331787" cy="619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tmFilter="0,0; .5, 1; 1, 1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 tmFilter="0,0; .5, 1; 1, 1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29600" cy="2511420"/>
          </a:xfrm>
          <a:solidFill>
            <a:srgbClr val="FF53A9">
              <a:alpha val="69804"/>
            </a:srgbClr>
          </a:solidFill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Projdi si v učebnici str. 159-161.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(procvičení)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857496"/>
            <a:ext cx="5137844" cy="37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714620"/>
            <a:ext cx="298644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714620"/>
            <a:ext cx="298644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714620"/>
            <a:ext cx="298644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208 0.0606 L -0.27118 0.06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18 0.0606 L 0.15416 0.060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1571612"/>
            <a:ext cx="8229600" cy="2868610"/>
          </a:xfrm>
          <a:solidFill>
            <a:srgbClr val="FF53A9">
              <a:alpha val="69804"/>
            </a:srgbClr>
          </a:solidFill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To je pro dnešní týden vše.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Příště se mrkneme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na pády a pádové otázky 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.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229600" cy="2868610"/>
          </a:xfrm>
          <a:solidFill>
            <a:srgbClr val="FF53A9">
              <a:alpha val="69804"/>
            </a:srgbClr>
          </a:solidFill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Měj se krásně,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brzy na viděnou.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2530" name="Picture 2" descr="Smurfette | Smurfs, Smurfette, Disney drawin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500306"/>
            <a:ext cx="1977763" cy="3662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511288"/>
          </a:xfrm>
          <a:solidFill>
            <a:srgbClr val="FF53A9">
              <a:alpha val="69804"/>
            </a:srgbClr>
          </a:solidFill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Zopakuj si, co to podstatné jméno je.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14480" y="2857496"/>
            <a:ext cx="5327099" cy="3046988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Je to název: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osoby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 zvířete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věci</a:t>
            </a:r>
          </a:p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Můžeme si na něj ukázat: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ten, ta, to, ti, ty, ta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28596" y="785794"/>
            <a:ext cx="8229600" cy="1285884"/>
          </a:xfrm>
          <a:prstGeom prst="rect">
            <a:avLst/>
          </a:prstGeom>
          <a:solidFill>
            <a:srgbClr val="FF53A9">
              <a:alpha val="69804"/>
            </a:srgb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Mluvnické kategorie podstatných jmen</a:t>
            </a: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28900" y="2990850"/>
            <a:ext cx="5272074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643182"/>
            <a:ext cx="298644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357694"/>
            <a:ext cx="1357322" cy="162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2643182"/>
            <a:ext cx="298644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2643182"/>
            <a:ext cx="298644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2643182"/>
            <a:ext cx="298644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36" y="2643182"/>
            <a:ext cx="298644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ovéPole 12"/>
          <p:cNvSpPr txBox="1"/>
          <p:nvPr/>
        </p:nvSpPr>
        <p:spPr>
          <a:xfrm>
            <a:off x="2214546" y="2357430"/>
            <a:ext cx="4198585" cy="2062103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 rod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číslo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pád</a:t>
            </a:r>
          </a:p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…podstatných jmen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013 0.01295 L 0.2474 0.012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22 0.01295 L -0.17014 0.0129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"/>
                            </p:stCondLst>
                            <p:childTnLst>
                              <p:par>
                                <p:cTn id="1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 tmFilter="0,0; .5, 1; 1, 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rgbClr val="FF53A9">
              <a:alpha val="69804"/>
            </a:srgbClr>
          </a:solidFill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určujeme ho podle toho, v jakém množství se dané </a:t>
            </a:r>
            <a:r>
              <a:rPr lang="cs-CZ" dirty="0" err="1" smtClean="0">
                <a:solidFill>
                  <a:schemeClr val="bg1"/>
                </a:solidFill>
                <a:latin typeface="Bookman Old Style" pitchFamily="18" charset="0"/>
              </a:rPr>
              <a:t>podst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. </a:t>
            </a:r>
            <a:r>
              <a:rPr lang="cs-CZ" dirty="0" err="1" smtClean="0">
                <a:solidFill>
                  <a:schemeClr val="bg1"/>
                </a:solidFill>
                <a:latin typeface="Bookman Old Style" pitchFamily="18" charset="0"/>
              </a:rPr>
              <a:t>jm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. nachází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máme tedy číslo: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 jednotné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 množné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Např.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Podej mi 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rohlík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Kup pět 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rohlíků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. 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FF53A9">
              <a:alpha val="69804"/>
            </a:srgb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Číslo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857496"/>
            <a:ext cx="5137844" cy="37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857496"/>
            <a:ext cx="298644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857496"/>
            <a:ext cx="298644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2857496"/>
            <a:ext cx="298644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2857496"/>
            <a:ext cx="298644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208 0.0606 L -0.27118 0.060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18 0.0606 L 0.14618 0.060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53A9">
              <a:alpha val="69804"/>
            </a:srgbClr>
          </a:solidFill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Vyzkoušej si 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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</a:br>
            <a:r>
              <a:rPr lang="cs-CZ" sz="2700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Jednotné nebo množné číslo?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0034" y="1857364"/>
            <a:ext cx="1104790" cy="523220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papír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357422" y="1714488"/>
            <a:ext cx="1404552" cy="523220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citróny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643306" y="2428868"/>
            <a:ext cx="1404552" cy="523220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polštář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000892" y="1643050"/>
            <a:ext cx="1540806" cy="523220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sklenky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214942" y="3357562"/>
            <a:ext cx="1088760" cy="523220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talíře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286644" y="3286124"/>
            <a:ext cx="1361270" cy="523220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kostka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643042" y="2786058"/>
            <a:ext cx="782587" cy="523220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zeď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000364" y="3143248"/>
            <a:ext cx="1298753" cy="523220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papíry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857752" y="1714488"/>
            <a:ext cx="1104790" cy="523220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křída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286512" y="2571744"/>
            <a:ext cx="1233030" cy="523220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misky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28596" y="3071810"/>
            <a:ext cx="700833" cy="523220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vlk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857224" y="3786190"/>
            <a:ext cx="1326004" cy="523220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doktor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714612" y="4143380"/>
            <a:ext cx="1555234" cy="523220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sklenka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286380" y="6072206"/>
            <a:ext cx="1088760" cy="523220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talíře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143504" y="4214818"/>
            <a:ext cx="1383712" cy="523220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hvězdy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7215206" y="4429132"/>
            <a:ext cx="779381" cy="523220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pes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00034" y="5072074"/>
            <a:ext cx="1269899" cy="523220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lampa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786050" y="5143512"/>
            <a:ext cx="1008609" cy="523220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stoly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1357290" y="6000768"/>
            <a:ext cx="1175322" cy="523220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klavír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643438" y="5214950"/>
            <a:ext cx="1175322" cy="523220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lžičky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929454" y="5643578"/>
            <a:ext cx="1888659" cy="523220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brambory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643050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357430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00372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714620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714752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3214686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435769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00050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929330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636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643050"/>
            <a:ext cx="69678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1571612"/>
            <a:ext cx="69678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000372"/>
            <a:ext cx="69678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143380"/>
            <a:ext cx="69678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214686"/>
            <a:ext cx="69678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5000636"/>
            <a:ext cx="69678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143512"/>
            <a:ext cx="69678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5500702"/>
            <a:ext cx="69678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6000768"/>
            <a:ext cx="69678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500306"/>
            <a:ext cx="69678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6572296"/>
          </a:xfrm>
          <a:solidFill>
            <a:srgbClr val="FF53A9">
              <a:alpha val="69804"/>
            </a:srgb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Otevři si školní sešit.</a:t>
            </a:r>
          </a:p>
          <a:p>
            <a:pPr>
              <a:buNone/>
            </a:pPr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Napiš si dnešní datum.</a:t>
            </a:r>
          </a:p>
          <a:p>
            <a:pPr>
              <a:buNone/>
            </a:pPr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Podtrhni.</a:t>
            </a:r>
          </a:p>
          <a:p>
            <a:pPr>
              <a:buNone/>
            </a:pPr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Napiš si nadpis </a:t>
            </a:r>
            <a:r>
              <a:rPr lang="cs-CZ" sz="2800" b="1" u="sng" dirty="0" smtClean="0">
                <a:solidFill>
                  <a:schemeClr val="bg1"/>
                </a:solidFill>
                <a:latin typeface="Bookman Old Style" pitchFamily="18" charset="0"/>
              </a:rPr>
              <a:t>Číslo </a:t>
            </a:r>
            <a:r>
              <a:rPr lang="cs-CZ" sz="2800" b="1" u="sng" dirty="0" err="1" smtClean="0">
                <a:solidFill>
                  <a:schemeClr val="bg1"/>
                </a:solidFill>
                <a:latin typeface="Bookman Old Style" pitchFamily="18" charset="0"/>
              </a:rPr>
              <a:t>podst</a:t>
            </a:r>
            <a:r>
              <a:rPr lang="cs-CZ" sz="2800" b="1" u="sng" dirty="0" smtClean="0">
                <a:solidFill>
                  <a:schemeClr val="bg1"/>
                </a:solidFill>
                <a:latin typeface="Bookman Old Style" pitchFamily="18" charset="0"/>
              </a:rPr>
              <a:t>. </a:t>
            </a:r>
            <a:r>
              <a:rPr lang="cs-CZ" sz="2800" b="1" u="sng" dirty="0" err="1" smtClean="0">
                <a:solidFill>
                  <a:schemeClr val="bg1"/>
                </a:solidFill>
                <a:latin typeface="Bookman Old Style" pitchFamily="18" charset="0"/>
              </a:rPr>
              <a:t>jm</a:t>
            </a:r>
            <a:r>
              <a:rPr lang="cs-CZ" sz="2800" b="1" u="sng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  <a:p>
            <a:pPr>
              <a:buNone/>
            </a:pPr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Opiš si zápis.</a:t>
            </a:r>
          </a:p>
          <a:p>
            <a:pPr>
              <a:buNone/>
            </a:pPr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Vynechej řádek.</a:t>
            </a:r>
          </a:p>
          <a:p>
            <a:pPr>
              <a:buNone/>
            </a:pPr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Napiš si číslo cvičení – 159/3.</a:t>
            </a:r>
          </a:p>
          <a:p>
            <a:pPr>
              <a:buNone/>
            </a:pPr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Udělej cvičení a). </a:t>
            </a:r>
          </a:p>
          <a:p>
            <a:pPr>
              <a:buNone/>
            </a:pPr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Vyber si z tohoto cvičení 3 slova a </a:t>
            </a:r>
          </a:p>
          <a:p>
            <a:pPr>
              <a:buNone/>
            </a:pPr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vymysli na každé větu, ve které </a:t>
            </a:r>
          </a:p>
          <a:p>
            <a:pPr>
              <a:buNone/>
            </a:pPr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použiješ tvar jednotného čísla a druhou</a:t>
            </a:r>
          </a:p>
          <a:p>
            <a:pPr>
              <a:buNone/>
            </a:pPr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větu, ve které použiješ tvar množného</a:t>
            </a:r>
          </a:p>
          <a:p>
            <a:pPr>
              <a:buNone/>
            </a:pPr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čísla.</a:t>
            </a:r>
          </a:p>
        </p:txBody>
      </p:sp>
      <p:pic>
        <p:nvPicPr>
          <p:cNvPr id="3074" name="Picture 2" descr="Smurf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0"/>
            <a:ext cx="331787" cy="619096"/>
          </a:xfrm>
          <a:prstGeom prst="rect">
            <a:avLst/>
          </a:prstGeom>
          <a:noFill/>
        </p:spPr>
      </p:pic>
      <p:pic>
        <p:nvPicPr>
          <p:cNvPr id="5" name="Picture 2" descr="Smurf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571480"/>
            <a:ext cx="331787" cy="619096"/>
          </a:xfrm>
          <a:prstGeom prst="rect">
            <a:avLst/>
          </a:prstGeom>
          <a:noFill/>
        </p:spPr>
      </p:pic>
      <p:pic>
        <p:nvPicPr>
          <p:cNvPr id="6" name="Picture 2" descr="Smurf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071546"/>
            <a:ext cx="331787" cy="619096"/>
          </a:xfrm>
          <a:prstGeom prst="rect">
            <a:avLst/>
          </a:prstGeom>
          <a:noFill/>
        </p:spPr>
      </p:pic>
      <p:pic>
        <p:nvPicPr>
          <p:cNvPr id="7" name="Picture 2" descr="Smurf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571612"/>
            <a:ext cx="331787" cy="619096"/>
          </a:xfrm>
          <a:prstGeom prst="rect">
            <a:avLst/>
          </a:prstGeom>
          <a:noFill/>
        </p:spPr>
      </p:pic>
      <p:pic>
        <p:nvPicPr>
          <p:cNvPr id="8" name="Picture 2" descr="Smurf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071678"/>
            <a:ext cx="331787" cy="619096"/>
          </a:xfrm>
          <a:prstGeom prst="rect">
            <a:avLst/>
          </a:prstGeom>
          <a:noFill/>
        </p:spPr>
      </p:pic>
      <p:pic>
        <p:nvPicPr>
          <p:cNvPr id="9" name="Picture 2" descr="Smurf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571744"/>
            <a:ext cx="331787" cy="619096"/>
          </a:xfrm>
          <a:prstGeom prst="rect">
            <a:avLst/>
          </a:prstGeom>
          <a:noFill/>
        </p:spPr>
      </p:pic>
      <p:pic>
        <p:nvPicPr>
          <p:cNvPr id="10" name="Picture 2" descr="Smurf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071810"/>
            <a:ext cx="331787" cy="619096"/>
          </a:xfrm>
          <a:prstGeom prst="rect">
            <a:avLst/>
          </a:prstGeom>
          <a:noFill/>
        </p:spPr>
      </p:pic>
      <p:pic>
        <p:nvPicPr>
          <p:cNvPr id="11" name="Picture 2" descr="Smurf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643314"/>
            <a:ext cx="331787" cy="619096"/>
          </a:xfrm>
          <a:prstGeom prst="rect">
            <a:avLst/>
          </a:prstGeom>
          <a:noFill/>
        </p:spPr>
      </p:pic>
      <p:pic>
        <p:nvPicPr>
          <p:cNvPr id="12" name="Picture 2" descr="Smurf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6238904"/>
            <a:ext cx="331787" cy="619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 tmFilter="0,0; .5, 1; 1, 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 tmFilter="0,0; .5, 1; 1, 1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29600" cy="2511420"/>
          </a:xfrm>
          <a:solidFill>
            <a:srgbClr val="FF53A9">
              <a:alpha val="69804"/>
            </a:srgbClr>
          </a:solidFill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Projdi si v učebnici str. 158, 159.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(procvičení)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53A9">
              <a:alpha val="69804"/>
            </a:srgb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Rod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rgbClr val="FF53A9">
              <a:alpha val="69804"/>
            </a:srgbClr>
          </a:solidFill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máme 3 rody: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 mužský 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 ženský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 střední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to o jaký rod jde, </a:t>
            </a:r>
            <a:r>
              <a:rPr lang="cs-CZ" smtClean="0">
                <a:solidFill>
                  <a:schemeClr val="bg1"/>
                </a:solidFill>
                <a:latin typeface="Bookman Old Style" pitchFamily="18" charset="0"/>
              </a:rPr>
              <a:t>poznáme </a:t>
            </a:r>
            <a:r>
              <a:rPr lang="cs-CZ" smtClean="0">
                <a:solidFill>
                  <a:schemeClr val="bg1"/>
                </a:solidFill>
                <a:latin typeface="Bookman Old Style" pitchFamily="18" charset="0"/>
              </a:rPr>
              <a:t>tak, 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že si na něj ukážeme jedním ze tří zájmen – TEN, TA, TO 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 flipH="1">
            <a:off x="2857488" y="2143116"/>
            <a:ext cx="102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(ten)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 flipH="1">
            <a:off x="2714612" y="2643182"/>
            <a:ext cx="102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(ta)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 flipH="1">
            <a:off x="2714612" y="3143248"/>
            <a:ext cx="102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(to)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8596" y="5214950"/>
            <a:ext cx="80105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Pozor! Rod neurčujeme podle toho, o jaké</a:t>
            </a:r>
          </a:p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pohlaví jde!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714744" y="2143116"/>
            <a:ext cx="4559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- </a:t>
            </a:r>
            <a:r>
              <a:rPr lang="cs-CZ" sz="1400" dirty="0" smtClean="0">
                <a:solidFill>
                  <a:schemeClr val="bg1"/>
                </a:solidFill>
                <a:latin typeface="Bookman Old Style" pitchFamily="18" charset="0"/>
              </a:rPr>
              <a:t>(ten) </a:t>
            </a:r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kluk, </a:t>
            </a:r>
            <a:r>
              <a:rPr lang="cs-CZ" sz="1400" dirty="0" smtClean="0">
                <a:solidFill>
                  <a:prstClr val="white"/>
                </a:solidFill>
                <a:latin typeface="Bookman Old Style" pitchFamily="18" charset="0"/>
              </a:rPr>
              <a:t>(ten) </a:t>
            </a:r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vlak, </a:t>
            </a:r>
            <a:r>
              <a:rPr lang="cs-CZ" sz="1400" dirty="0" smtClean="0">
                <a:solidFill>
                  <a:prstClr val="white"/>
                </a:solidFill>
                <a:latin typeface="Bookman Old Style" pitchFamily="18" charset="0"/>
              </a:rPr>
              <a:t>(ten) </a:t>
            </a:r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pták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331836" y="2634038"/>
            <a:ext cx="4790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- </a:t>
            </a:r>
            <a:r>
              <a:rPr lang="cs-CZ" sz="1400" dirty="0" smtClean="0">
                <a:solidFill>
                  <a:schemeClr val="bg1"/>
                </a:solidFill>
                <a:latin typeface="Bookman Old Style" pitchFamily="18" charset="0"/>
              </a:rPr>
              <a:t>(ta) </a:t>
            </a:r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máma, </a:t>
            </a:r>
            <a:r>
              <a:rPr lang="cs-CZ" sz="1400" dirty="0" smtClean="0">
                <a:solidFill>
                  <a:prstClr val="white"/>
                </a:solidFill>
                <a:latin typeface="Bookman Old Style" pitchFamily="18" charset="0"/>
              </a:rPr>
              <a:t>(ta) </a:t>
            </a:r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píseň, </a:t>
            </a:r>
            <a:r>
              <a:rPr lang="cs-CZ" sz="1400" dirty="0" smtClean="0">
                <a:solidFill>
                  <a:prstClr val="white"/>
                </a:solidFill>
                <a:latin typeface="Bookman Old Style" pitchFamily="18" charset="0"/>
              </a:rPr>
              <a:t>(ta) </a:t>
            </a:r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liška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357554" y="3143248"/>
            <a:ext cx="4168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- </a:t>
            </a:r>
            <a:r>
              <a:rPr lang="cs-CZ" sz="1400" dirty="0" smtClean="0">
                <a:solidFill>
                  <a:schemeClr val="bg1"/>
                </a:solidFill>
                <a:latin typeface="Bookman Old Style" pitchFamily="18" charset="0"/>
              </a:rPr>
              <a:t>(to) </a:t>
            </a:r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dítě, </a:t>
            </a:r>
            <a:r>
              <a:rPr lang="cs-CZ" sz="1400" dirty="0" smtClean="0">
                <a:solidFill>
                  <a:prstClr val="white"/>
                </a:solidFill>
                <a:latin typeface="Bookman Old Style" pitchFamily="18" charset="0"/>
              </a:rPr>
              <a:t>(to) </a:t>
            </a:r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auto, </a:t>
            </a:r>
            <a:r>
              <a:rPr lang="cs-CZ" sz="1400" dirty="0" smtClean="0">
                <a:solidFill>
                  <a:prstClr val="white"/>
                </a:solidFill>
                <a:latin typeface="Bookman Old Style" pitchFamily="18" charset="0"/>
              </a:rPr>
              <a:t>(to) </a:t>
            </a:r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kuře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50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53A9">
              <a:alpha val="69804"/>
            </a:srgbClr>
          </a:solidFill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Vyzkoušej si 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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</a:br>
            <a:r>
              <a:rPr lang="cs-CZ" sz="2000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Ukaž si na slova pomocí zájmen </a:t>
            </a:r>
            <a:r>
              <a:rPr lang="cs-CZ" sz="2000" b="1" i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ten, ta, to</a:t>
            </a:r>
            <a:r>
              <a:rPr lang="cs-CZ" sz="2000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 a urči jestli jde o rod muž., žen. nebo </a:t>
            </a:r>
            <a:r>
              <a:rPr lang="cs-CZ" sz="2000" b="1" dirty="0" err="1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stř</a:t>
            </a:r>
            <a:r>
              <a:rPr lang="cs-CZ" sz="2000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.</a:t>
            </a:r>
            <a:endParaRPr lang="cs-CZ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28596" y="1714488"/>
            <a:ext cx="963725" cy="584775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tygr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428860" y="2786058"/>
            <a:ext cx="734496" cy="584775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lev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57158" y="3929066"/>
            <a:ext cx="1114408" cy="584775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žába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428992" y="4000504"/>
            <a:ext cx="2122697" cy="584775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papoušek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000892" y="2714620"/>
            <a:ext cx="1021433" cy="584775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slon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786446" y="4857760"/>
            <a:ext cx="1218603" cy="584775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opice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785918" y="4572008"/>
            <a:ext cx="1172116" cy="584775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lama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000232" y="1714488"/>
            <a:ext cx="1835759" cy="584775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pravítko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071934" y="2928934"/>
            <a:ext cx="1859805" cy="584775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kružítko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571868" y="5072074"/>
            <a:ext cx="1770036" cy="584775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aktovka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572264" y="3786190"/>
            <a:ext cx="1244251" cy="584775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láhev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643438" y="1714488"/>
            <a:ext cx="1350050" cy="584775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strom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00034" y="2786058"/>
            <a:ext cx="1382110" cy="584775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město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500694" y="5929330"/>
            <a:ext cx="1612942" cy="584775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stavení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572264" y="1714488"/>
            <a:ext cx="1763624" cy="584775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babička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57158" y="5429264"/>
            <a:ext cx="1292341" cy="584775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učitel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357422" y="5929330"/>
            <a:ext cx="1721946" cy="584775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právník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7286644" y="5286388"/>
            <a:ext cx="1580882" cy="584775"/>
          </a:xfrm>
          <a:prstGeom prst="rect">
            <a:avLst/>
          </a:prstGeom>
          <a:solidFill>
            <a:srgbClr val="FF53A9"/>
          </a:solidFill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žákyně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00034" y="2285992"/>
            <a:ext cx="7858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53A9"/>
                </a:solidFill>
                <a:latin typeface="Bookman Old Style" pitchFamily="18" charset="0"/>
              </a:rPr>
              <a:t>muž.</a:t>
            </a:r>
            <a:endParaRPr lang="cs-CZ" dirty="0">
              <a:solidFill>
                <a:srgbClr val="FF53A9"/>
              </a:solidFill>
              <a:latin typeface="Bookman Old Style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929190" y="2285992"/>
            <a:ext cx="7858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53A9"/>
                </a:solidFill>
                <a:latin typeface="Bookman Old Style" pitchFamily="18" charset="0"/>
              </a:rPr>
              <a:t>muž.</a:t>
            </a:r>
            <a:endParaRPr lang="cs-CZ" dirty="0">
              <a:solidFill>
                <a:srgbClr val="FF53A9"/>
              </a:solidFill>
              <a:latin typeface="Bookman Old Style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428860" y="3357562"/>
            <a:ext cx="7858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53A9"/>
                </a:solidFill>
                <a:latin typeface="Bookman Old Style" pitchFamily="18" charset="0"/>
              </a:rPr>
              <a:t>muž.</a:t>
            </a:r>
            <a:endParaRPr lang="cs-CZ" dirty="0">
              <a:solidFill>
                <a:srgbClr val="FF53A9"/>
              </a:solidFill>
              <a:latin typeface="Bookman Old Style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7143768" y="3286124"/>
            <a:ext cx="7858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53A9"/>
                </a:solidFill>
                <a:latin typeface="Bookman Old Style" pitchFamily="18" charset="0"/>
              </a:rPr>
              <a:t>muž.</a:t>
            </a:r>
            <a:endParaRPr lang="cs-CZ" dirty="0">
              <a:solidFill>
                <a:srgbClr val="FF53A9"/>
              </a:solidFill>
              <a:latin typeface="Bookman Old Style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4000496" y="4572008"/>
            <a:ext cx="7858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53A9"/>
                </a:solidFill>
                <a:latin typeface="Bookman Old Style" pitchFamily="18" charset="0"/>
              </a:rPr>
              <a:t>muž.</a:t>
            </a:r>
            <a:endParaRPr lang="cs-CZ" dirty="0">
              <a:solidFill>
                <a:srgbClr val="FF53A9"/>
              </a:solidFill>
              <a:latin typeface="Bookman Old Style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642910" y="6000768"/>
            <a:ext cx="7858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53A9"/>
                </a:solidFill>
                <a:latin typeface="Bookman Old Style" pitchFamily="18" charset="0"/>
              </a:rPr>
              <a:t>muž.</a:t>
            </a:r>
            <a:endParaRPr lang="cs-CZ" dirty="0">
              <a:solidFill>
                <a:srgbClr val="FF53A9"/>
              </a:solidFill>
              <a:latin typeface="Bookman Old Style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2786050" y="6488668"/>
            <a:ext cx="7858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53A9"/>
                </a:solidFill>
                <a:latin typeface="Bookman Old Style" pitchFamily="18" charset="0"/>
              </a:rPr>
              <a:t>muž.</a:t>
            </a:r>
            <a:endParaRPr lang="cs-CZ" dirty="0">
              <a:solidFill>
                <a:srgbClr val="FF53A9"/>
              </a:solidFill>
              <a:latin typeface="Bookman Old Style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2571736" y="2285992"/>
            <a:ext cx="571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53A9"/>
                </a:solidFill>
                <a:latin typeface="Bookman Old Style" pitchFamily="18" charset="0"/>
              </a:rPr>
              <a:t>stř</a:t>
            </a:r>
            <a:r>
              <a:rPr lang="cs-CZ" dirty="0" smtClean="0">
                <a:solidFill>
                  <a:srgbClr val="FF53A9"/>
                </a:solidFill>
                <a:latin typeface="Bookman Old Style" pitchFamily="18" charset="0"/>
              </a:rPr>
              <a:t>.</a:t>
            </a:r>
            <a:endParaRPr lang="cs-CZ" dirty="0">
              <a:solidFill>
                <a:srgbClr val="FF53A9"/>
              </a:solidFill>
              <a:latin typeface="Bookman Old Style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857224" y="3357562"/>
            <a:ext cx="571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53A9"/>
                </a:solidFill>
                <a:latin typeface="Bookman Old Style" pitchFamily="18" charset="0"/>
              </a:rPr>
              <a:t>stř</a:t>
            </a:r>
            <a:r>
              <a:rPr lang="cs-CZ" dirty="0" smtClean="0">
                <a:solidFill>
                  <a:srgbClr val="FF53A9"/>
                </a:solidFill>
                <a:latin typeface="Bookman Old Style" pitchFamily="18" charset="0"/>
              </a:rPr>
              <a:t>.</a:t>
            </a:r>
            <a:endParaRPr lang="cs-CZ" dirty="0">
              <a:solidFill>
                <a:srgbClr val="FF53A9"/>
              </a:solidFill>
              <a:latin typeface="Bookman Old Style" pitchFamily="18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4643438" y="3500438"/>
            <a:ext cx="571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53A9"/>
                </a:solidFill>
                <a:latin typeface="Bookman Old Style" pitchFamily="18" charset="0"/>
              </a:rPr>
              <a:t>stř</a:t>
            </a:r>
            <a:r>
              <a:rPr lang="cs-CZ" dirty="0" smtClean="0">
                <a:solidFill>
                  <a:srgbClr val="FF53A9"/>
                </a:solidFill>
                <a:latin typeface="Bookman Old Style" pitchFamily="18" charset="0"/>
              </a:rPr>
              <a:t>.</a:t>
            </a:r>
            <a:endParaRPr lang="cs-CZ" dirty="0">
              <a:solidFill>
                <a:srgbClr val="FF53A9"/>
              </a:solidFill>
              <a:latin typeface="Bookman Old Style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6000760" y="6488668"/>
            <a:ext cx="571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53A9"/>
                </a:solidFill>
                <a:latin typeface="Bookman Old Style" pitchFamily="18" charset="0"/>
              </a:rPr>
              <a:t>stř</a:t>
            </a:r>
            <a:r>
              <a:rPr lang="cs-CZ" dirty="0" smtClean="0">
                <a:solidFill>
                  <a:srgbClr val="FF53A9"/>
                </a:solidFill>
                <a:latin typeface="Bookman Old Style" pitchFamily="18" charset="0"/>
              </a:rPr>
              <a:t>.</a:t>
            </a:r>
            <a:endParaRPr lang="cs-CZ" dirty="0">
              <a:solidFill>
                <a:srgbClr val="FF53A9"/>
              </a:solidFill>
              <a:latin typeface="Bookman Old Style" pitchFamily="18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7215206" y="2285992"/>
            <a:ext cx="642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53A9"/>
                </a:solidFill>
                <a:latin typeface="Bookman Old Style" pitchFamily="18" charset="0"/>
              </a:rPr>
              <a:t>žen.</a:t>
            </a:r>
            <a:endParaRPr lang="cs-CZ" dirty="0">
              <a:solidFill>
                <a:srgbClr val="FF53A9"/>
              </a:solidFill>
              <a:latin typeface="Bookman Old Style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642910" y="4500570"/>
            <a:ext cx="642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53A9"/>
                </a:solidFill>
                <a:latin typeface="Bookman Old Style" pitchFamily="18" charset="0"/>
              </a:rPr>
              <a:t>žen.</a:t>
            </a:r>
            <a:endParaRPr lang="cs-CZ" dirty="0">
              <a:solidFill>
                <a:srgbClr val="FF53A9"/>
              </a:solidFill>
              <a:latin typeface="Bookman Old Style" pitchFamily="18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2000232" y="5143512"/>
            <a:ext cx="642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53A9"/>
                </a:solidFill>
                <a:latin typeface="Bookman Old Style" pitchFamily="18" charset="0"/>
              </a:rPr>
              <a:t>žen.</a:t>
            </a:r>
            <a:endParaRPr lang="cs-CZ" dirty="0">
              <a:solidFill>
                <a:srgbClr val="FF53A9"/>
              </a:solidFill>
              <a:latin typeface="Bookman Old Style" pitchFamily="18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6858016" y="4357694"/>
            <a:ext cx="642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53A9"/>
                </a:solidFill>
                <a:latin typeface="Bookman Old Style" pitchFamily="18" charset="0"/>
              </a:rPr>
              <a:t>žen.</a:t>
            </a:r>
            <a:endParaRPr lang="cs-CZ" dirty="0">
              <a:solidFill>
                <a:srgbClr val="FF53A9"/>
              </a:solidFill>
              <a:latin typeface="Bookman Old Style" pitchFamily="18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6072198" y="5429264"/>
            <a:ext cx="642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53A9"/>
                </a:solidFill>
                <a:latin typeface="Bookman Old Style" pitchFamily="18" charset="0"/>
              </a:rPr>
              <a:t>žen.</a:t>
            </a:r>
            <a:endParaRPr lang="cs-CZ" dirty="0">
              <a:solidFill>
                <a:srgbClr val="FF53A9"/>
              </a:solidFill>
              <a:latin typeface="Bookman Old Style" pitchFamily="18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7715272" y="5857892"/>
            <a:ext cx="642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53A9"/>
                </a:solidFill>
                <a:latin typeface="Bookman Old Style" pitchFamily="18" charset="0"/>
              </a:rPr>
              <a:t>žen.</a:t>
            </a:r>
            <a:endParaRPr lang="cs-CZ" dirty="0">
              <a:solidFill>
                <a:srgbClr val="FF53A9"/>
              </a:solidFill>
              <a:latin typeface="Bookman Old Style" pitchFamily="18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4143372" y="5643578"/>
            <a:ext cx="642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53A9"/>
                </a:solidFill>
                <a:latin typeface="Bookman Old Style" pitchFamily="18" charset="0"/>
              </a:rPr>
              <a:t>žen.</a:t>
            </a:r>
            <a:endParaRPr lang="cs-CZ" dirty="0">
              <a:solidFill>
                <a:srgbClr val="FF53A9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2924</TotalTime>
  <Words>431</Words>
  <Application>Microsoft Office PowerPoint</Application>
  <PresentationFormat>Předvádění na obrazovce (4:3)</PresentationFormat>
  <Paragraphs>122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Podstatná jména číslo a rod</vt:lpstr>
      <vt:lpstr>Zopakuj si, co to podstatné jméno je.</vt:lpstr>
      <vt:lpstr>Prezentace aplikace PowerPoint</vt:lpstr>
      <vt:lpstr>Číslo</vt:lpstr>
      <vt:lpstr>Vyzkoušej si  Jednotné nebo množné číslo?</vt:lpstr>
      <vt:lpstr>Prezentace aplikace PowerPoint</vt:lpstr>
      <vt:lpstr>Projdi si v učebnici str. 158, 159. (procvičení)</vt:lpstr>
      <vt:lpstr>Rod</vt:lpstr>
      <vt:lpstr>Vyzkoušej si  Ukaž si na slova pomocí zájmen ten, ta, to a urči jestli jde o rod muž., žen. nebo stř.</vt:lpstr>
      <vt:lpstr>Prezentace aplikace PowerPoint</vt:lpstr>
      <vt:lpstr>Projdi si v učebnici str. 159-161. (procvičení)</vt:lpstr>
      <vt:lpstr>To je pro dnešní týden vše. Příště se mrkneme na pády a pádové otázky .</vt:lpstr>
      <vt:lpstr>Měj se krásně, brzy na viděnou.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Podstatná jména číslo a rod</dc:title>
  <dc:creator>veverka.police@seznam.cz</dc:creator>
  <cp:lastModifiedBy>Lenovo</cp:lastModifiedBy>
  <cp:revision>23</cp:revision>
  <dcterms:created xsi:type="dcterms:W3CDTF">2020-05-06T19:33:01Z</dcterms:created>
  <dcterms:modified xsi:type="dcterms:W3CDTF">2020-05-10T11:19:24Z</dcterms:modified>
</cp:coreProperties>
</file>