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FF89"/>
    <a:srgbClr val="00FF00"/>
    <a:srgbClr val="00D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4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1C8F-4409-4FC8-B386-F5FE90830D14}" type="datetimeFigureOut">
              <a:rPr lang="cs-CZ" smtClean="0"/>
              <a:t>15.05.2020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D208-1B8D-499A-82B7-AD7EF33C007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1C8F-4409-4FC8-B386-F5FE90830D14}" type="datetimeFigureOut">
              <a:rPr lang="cs-CZ" smtClean="0"/>
              <a:t>15.05.2020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D208-1B8D-499A-82B7-AD7EF33C007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1C8F-4409-4FC8-B386-F5FE90830D14}" type="datetimeFigureOut">
              <a:rPr lang="cs-CZ" smtClean="0"/>
              <a:t>15.05.2020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D208-1B8D-499A-82B7-AD7EF33C007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1C8F-4409-4FC8-B386-F5FE90830D14}" type="datetimeFigureOut">
              <a:rPr lang="cs-CZ" smtClean="0"/>
              <a:t>15.05.2020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D208-1B8D-499A-82B7-AD7EF33C007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1C8F-4409-4FC8-B386-F5FE90830D14}" type="datetimeFigureOut">
              <a:rPr lang="cs-CZ" smtClean="0"/>
              <a:t>15.05.2020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D208-1B8D-499A-82B7-AD7EF33C007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1C8F-4409-4FC8-B386-F5FE90830D14}" type="datetimeFigureOut">
              <a:rPr lang="cs-CZ" smtClean="0"/>
              <a:t>15.05.2020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D208-1B8D-499A-82B7-AD7EF33C007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1C8F-4409-4FC8-B386-F5FE90830D14}" type="datetimeFigureOut">
              <a:rPr lang="cs-CZ" smtClean="0"/>
              <a:t>15.05.2020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D208-1B8D-499A-82B7-AD7EF33C007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1C8F-4409-4FC8-B386-F5FE90830D14}" type="datetimeFigureOut">
              <a:rPr lang="cs-CZ" smtClean="0"/>
              <a:t>15.05.2020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D208-1B8D-499A-82B7-AD7EF33C007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1C8F-4409-4FC8-B386-F5FE90830D14}" type="datetimeFigureOut">
              <a:rPr lang="cs-CZ" smtClean="0"/>
              <a:t>15.05.2020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D208-1B8D-499A-82B7-AD7EF33C007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1C8F-4409-4FC8-B386-F5FE90830D14}" type="datetimeFigureOut">
              <a:rPr lang="cs-CZ" smtClean="0"/>
              <a:t>15.05.2020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D208-1B8D-499A-82B7-AD7EF33C007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1C8F-4409-4FC8-B386-F5FE90830D14}" type="datetimeFigureOut">
              <a:rPr lang="cs-CZ" smtClean="0"/>
              <a:t>15.05.2020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D208-1B8D-499A-82B7-AD7EF33C007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11C8F-4409-4FC8-B386-F5FE90830D14}" type="datetimeFigureOut">
              <a:rPr lang="cs-CZ" smtClean="0"/>
              <a:t>15.05.2020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AD208-1B8D-499A-82B7-AD7EF33C007A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000" b="1" dirty="0" smtClean="0">
                <a:latin typeface="Bookman Old Style" pitchFamily="18" charset="0"/>
              </a:rPr>
              <a:t>Střed úsečky</a:t>
            </a:r>
            <a:endParaRPr lang="cs-CZ" sz="6000" b="1" dirty="0">
              <a:latin typeface="Bookman Old Style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6315068"/>
            <a:ext cx="7272366" cy="542932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rgbClr val="00D600"/>
                </a:solidFill>
                <a:latin typeface="Bookman Old Style" pitchFamily="18" charset="0"/>
              </a:rPr>
              <a:t>Vypracovala: Mgr. Alžběta Pelcová</a:t>
            </a:r>
            <a:endParaRPr lang="cs-CZ" dirty="0">
              <a:solidFill>
                <a:srgbClr val="00D6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857232"/>
            <a:ext cx="6729402" cy="3082924"/>
          </a:xfrm>
        </p:spPr>
        <p:txBody>
          <a:bodyPr>
            <a:normAutofit/>
          </a:bodyPr>
          <a:lstStyle/>
          <a:p>
            <a:r>
              <a:rPr lang="cs-CZ" sz="6600" b="1" dirty="0" smtClean="0">
                <a:latin typeface="Bookman Old Style" pitchFamily="18" charset="0"/>
              </a:rPr>
              <a:t>ALOHA!</a:t>
            </a:r>
            <a:endParaRPr lang="cs-CZ" sz="6600" b="1" dirty="0">
              <a:latin typeface="Bookman Old Style" pitchFamily="18" charset="0"/>
            </a:endParaRPr>
          </a:p>
        </p:txBody>
      </p:sp>
      <p:pic>
        <p:nvPicPr>
          <p:cNvPr id="22530" name="Picture 2" descr="Smurf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714488"/>
            <a:ext cx="36957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2225668"/>
          </a:xfrm>
          <a:ln>
            <a:solidFill>
              <a:srgbClr val="89FF89"/>
            </a:solidFill>
          </a:ln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Bookman Old Style" pitchFamily="18" charset="0"/>
              </a:rPr>
              <a:t>Vzpomeneš si na 3 způsoby, jak můžeme porovnat nebo přenést úsečku?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5984" y="3500438"/>
            <a:ext cx="4186238" cy="2571768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latin typeface="Bookman Old Style" pitchFamily="18" charset="0"/>
              </a:rPr>
              <a:t>Pomocí:</a:t>
            </a:r>
          </a:p>
          <a:p>
            <a:r>
              <a:rPr lang="cs-CZ" dirty="0" smtClean="0">
                <a:latin typeface="Bookman Old Style" pitchFamily="18" charset="0"/>
              </a:rPr>
              <a:t>proužku papíru</a:t>
            </a:r>
          </a:p>
          <a:p>
            <a:r>
              <a:rPr lang="cs-CZ" dirty="0" smtClean="0">
                <a:latin typeface="Bookman Old Style" pitchFamily="18" charset="0"/>
              </a:rPr>
              <a:t>pravítka </a:t>
            </a:r>
          </a:p>
          <a:p>
            <a:r>
              <a:rPr lang="cs-CZ" dirty="0" smtClean="0">
                <a:latin typeface="Bookman Old Style" pitchFamily="18" charset="0"/>
              </a:rPr>
              <a:t>kružítka</a:t>
            </a:r>
            <a:endParaRPr lang="cs-CZ" dirty="0">
              <a:latin typeface="Bookman Old Style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7430"/>
            <a:ext cx="2000254" cy="200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1857364"/>
            <a:ext cx="8229600" cy="1357322"/>
          </a:xfrm>
          <a:ln>
            <a:solidFill>
              <a:srgbClr val="89FF89"/>
            </a:solidFill>
          </a:ln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Bookman Old Style" pitchFamily="18" charset="0"/>
              </a:rPr>
              <a:t>Zkus vysvětlit, co to znamená </a:t>
            </a:r>
            <a:r>
              <a:rPr lang="cs-CZ" b="1" u="sng" dirty="0" smtClean="0">
                <a:latin typeface="Bookman Old Style" pitchFamily="18" charset="0"/>
              </a:rPr>
              <a:t>shodné úsečky</a:t>
            </a:r>
            <a:r>
              <a:rPr lang="cs-CZ" b="1" dirty="0" smtClean="0">
                <a:latin typeface="Bookman Old Style" pitchFamily="18" charset="0"/>
              </a:rPr>
              <a:t>.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3786190"/>
            <a:ext cx="8229600" cy="1257296"/>
          </a:xfrm>
        </p:spPr>
        <p:txBody>
          <a:bodyPr/>
          <a:lstStyle/>
          <a:p>
            <a:r>
              <a:rPr lang="cs-CZ" dirty="0" smtClean="0">
                <a:latin typeface="Bookman Old Style" pitchFamily="18" charset="0"/>
              </a:rPr>
              <a:t>úsečky, které jsou stejně dlouhé (mají stejnou délku)</a:t>
            </a:r>
          </a:p>
          <a:p>
            <a:pPr>
              <a:buNone/>
            </a:pPr>
            <a:endParaRPr lang="cs-CZ" dirty="0" smtClean="0">
              <a:latin typeface="Bookman Old Style" pitchFamily="18" charset="0"/>
            </a:endParaRPr>
          </a:p>
        </p:txBody>
      </p:sp>
      <p:pic>
        <p:nvPicPr>
          <p:cNvPr id="7170" name="Picture 2" descr="Wise Owl Cartoon Vector Character AKA Owlsen Academic | GraphicMa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214290"/>
            <a:ext cx="1625094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2143116"/>
            <a:ext cx="8229600" cy="2000264"/>
          </a:xfrm>
          <a:ln>
            <a:solidFill>
              <a:srgbClr val="89FF89"/>
            </a:solidFill>
          </a:ln>
        </p:spPr>
        <p:txBody>
          <a:bodyPr>
            <a:normAutofit/>
          </a:bodyPr>
          <a:lstStyle/>
          <a:p>
            <a:r>
              <a:rPr lang="cs-CZ" b="1" dirty="0" smtClean="0">
                <a:latin typeface="Bookman Old Style" pitchFamily="18" charset="0"/>
              </a:rPr>
              <a:t>Popřemýšlej, co to asi je </a:t>
            </a:r>
            <a:r>
              <a:rPr lang="cs-CZ" b="1" u="sng" dirty="0" smtClean="0">
                <a:latin typeface="Bookman Old Style" pitchFamily="18" charset="0"/>
              </a:rPr>
              <a:t>střed úsečky</a:t>
            </a:r>
            <a:r>
              <a:rPr lang="cs-CZ" b="1" dirty="0" smtClean="0">
                <a:latin typeface="Bookman Old Style" pitchFamily="18" charset="0"/>
              </a:rPr>
              <a:t>.</a:t>
            </a:r>
            <a:endParaRPr lang="cs-CZ" b="1" dirty="0">
              <a:latin typeface="Bookman Old Style" pitchFamily="18" charset="0"/>
            </a:endParaRPr>
          </a:p>
        </p:txBody>
      </p:sp>
      <p:pic>
        <p:nvPicPr>
          <p:cNvPr id="6146" name="Picture 2" descr="Clip art of owl free cartoon owl clipart by 6 cliparti owl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929066"/>
            <a:ext cx="1214446" cy="1742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Bookman Old Style" pitchFamily="18" charset="0"/>
              </a:rPr>
              <a:t>Střed úsečky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71675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Bookman Old Style" pitchFamily="18" charset="0"/>
              </a:rPr>
              <a:t>je to bod, který je přesně v polovině úsečky</a:t>
            </a:r>
          </a:p>
          <a:p>
            <a:r>
              <a:rPr lang="cs-CZ" dirty="0" smtClean="0">
                <a:latin typeface="Bookman Old Style" pitchFamily="18" charset="0"/>
              </a:rPr>
              <a:t>většinou ho značíme písmenem S</a:t>
            </a:r>
            <a:endParaRPr lang="cs-CZ" dirty="0">
              <a:latin typeface="Bookman Old Style" pitchFamily="18" charset="0"/>
            </a:endParaRPr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1928794" y="4286256"/>
            <a:ext cx="485778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Přímá spojovací čára 6"/>
          <p:cNvCxnSpPr/>
          <p:nvPr/>
        </p:nvCxnSpPr>
        <p:spPr>
          <a:xfrm rot="5400000">
            <a:off x="1893075" y="4321975"/>
            <a:ext cx="50006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/>
        </p:nvCxnSpPr>
        <p:spPr>
          <a:xfrm rot="5400000">
            <a:off x="6180149" y="4321181"/>
            <a:ext cx="50006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1928794" y="4643446"/>
            <a:ext cx="442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latin typeface="Bookman Old Style" pitchFamily="18" charset="0"/>
              </a:rPr>
              <a:t>A</a:t>
            </a:r>
            <a:endParaRPr lang="cs-CZ" sz="2800" b="1" dirty="0">
              <a:latin typeface="Bookman Old Style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215074" y="4643446"/>
            <a:ext cx="442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latin typeface="Bookman Old Style" pitchFamily="18" charset="0"/>
              </a:rPr>
              <a:t>B</a:t>
            </a:r>
          </a:p>
        </p:txBody>
      </p:sp>
      <p:cxnSp>
        <p:nvCxnSpPr>
          <p:cNvPr id="11" name="Přímá spojovací čára 10"/>
          <p:cNvCxnSpPr/>
          <p:nvPr/>
        </p:nvCxnSpPr>
        <p:spPr>
          <a:xfrm rot="5400000">
            <a:off x="3965571" y="4321181"/>
            <a:ext cx="50006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4000496" y="4643446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latin typeface="Bookman Old Style" pitchFamily="18" charset="0"/>
              </a:rPr>
              <a:t>S</a:t>
            </a:r>
            <a:endParaRPr lang="cs-CZ" sz="2800" b="1" dirty="0"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28924" y="3076575"/>
            <a:ext cx="31623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786058"/>
            <a:ext cx="298149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5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250"/>
                            </p:stCondLst>
                            <p:childTnLst>
                              <p:par>
                                <p:cTn id="6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1464E-6 L 0.26979 -0.003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" y="-2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0" y="4286256"/>
            <a:ext cx="5540079" cy="107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Bookman Old Style" pitchFamily="18" charset="0"/>
              </a:rPr>
              <a:t>Jak na to!</a:t>
            </a:r>
            <a:endParaRPr lang="cs-CZ" b="1" dirty="0">
              <a:latin typeface="Bookman Old Style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29000"/>
            <a:ext cx="298149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428596" y="1285860"/>
            <a:ext cx="3961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>
                <a:latin typeface="Bookman Old Style" pitchFamily="18" charset="0"/>
              </a:rPr>
              <a:t>Pomocí pravítka:</a:t>
            </a:r>
            <a:endParaRPr lang="cs-CZ" sz="3600" dirty="0">
              <a:latin typeface="Bookman Old Style" pitchFamily="18" charset="0"/>
            </a:endParaRPr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1928794" y="4286256"/>
            <a:ext cx="485778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/>
        </p:nvCxnSpPr>
        <p:spPr>
          <a:xfrm rot="5400000">
            <a:off x="1893075" y="4321975"/>
            <a:ext cx="50006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 rot="5400000">
            <a:off x="5965835" y="4321181"/>
            <a:ext cx="50006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1928794" y="4643446"/>
            <a:ext cx="442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latin typeface="Bookman Old Style" pitchFamily="18" charset="0"/>
              </a:rPr>
              <a:t>A</a:t>
            </a:r>
            <a:endParaRPr lang="cs-CZ" sz="2800" b="1" dirty="0">
              <a:latin typeface="Bookman Old Style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000760" y="4643446"/>
            <a:ext cx="442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latin typeface="Bookman Old Style" pitchFamily="18" charset="0"/>
              </a:rPr>
              <a:t>B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72660" y="3357562"/>
            <a:ext cx="2164616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Přímá spojovací čára 18"/>
          <p:cNvCxnSpPr/>
          <p:nvPr/>
        </p:nvCxnSpPr>
        <p:spPr>
          <a:xfrm rot="5400000">
            <a:off x="3965571" y="4321181"/>
            <a:ext cx="50006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4000496" y="4643446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latin typeface="Bookman Old Style" pitchFamily="18" charset="0"/>
              </a:rPr>
              <a:t>S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429000"/>
            <a:ext cx="298149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429000"/>
            <a:ext cx="298149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39718E-6 L -0.27534 -0.0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-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534 -0.00347 L -0.00764 -0.0034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4 -0.00347 L -0.27517 -0.0069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" y="-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39718E-6 L -0.78715 -0.00347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534 -0.00347 L 0.00018 -0.0034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5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Bookman Old Style" pitchFamily="18" charset="0"/>
              </a:rPr>
              <a:t>Jak na to!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685792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latin typeface="Bookman Old Style" pitchFamily="18" charset="0"/>
              </a:rPr>
              <a:t>Pomocí kružítka:</a:t>
            </a:r>
            <a:endParaRPr lang="cs-CZ" dirty="0">
              <a:latin typeface="Bookman Old Style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72660" y="3358800"/>
            <a:ext cx="2163851" cy="34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29000"/>
            <a:ext cx="298149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429000"/>
            <a:ext cx="298149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Přímá spojovací čára 7"/>
          <p:cNvCxnSpPr/>
          <p:nvPr/>
        </p:nvCxnSpPr>
        <p:spPr>
          <a:xfrm>
            <a:off x="1928794" y="4286256"/>
            <a:ext cx="485778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 rot="5400000">
            <a:off x="1893075" y="4321975"/>
            <a:ext cx="50006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1928794" y="4643446"/>
            <a:ext cx="442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latin typeface="Bookman Old Style" pitchFamily="18" charset="0"/>
              </a:rPr>
              <a:t>A</a:t>
            </a:r>
            <a:endParaRPr lang="cs-CZ" sz="2800" b="1" dirty="0">
              <a:latin typeface="Bookman Old Style" pitchFamily="18" charset="0"/>
            </a:endParaRPr>
          </a:p>
        </p:txBody>
      </p:sp>
      <p:cxnSp>
        <p:nvCxnSpPr>
          <p:cNvPr id="11" name="Přímá spojovací čára 10"/>
          <p:cNvCxnSpPr/>
          <p:nvPr/>
        </p:nvCxnSpPr>
        <p:spPr>
          <a:xfrm rot="5400000">
            <a:off x="5965835" y="4321181"/>
            <a:ext cx="50006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6000760" y="4643446"/>
            <a:ext cx="442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latin typeface="Bookman Old Style" pitchFamily="18" charset="0"/>
              </a:rPr>
              <a:t>B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429000"/>
            <a:ext cx="298149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-1143032"/>
            <a:ext cx="5715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0298" y="-1143032"/>
            <a:ext cx="83820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Volný tvar 19"/>
          <p:cNvSpPr/>
          <p:nvPr/>
        </p:nvSpPr>
        <p:spPr>
          <a:xfrm>
            <a:off x="3786182" y="2000240"/>
            <a:ext cx="1000132" cy="3205114"/>
          </a:xfrm>
          <a:custGeom>
            <a:avLst/>
            <a:gdLst>
              <a:gd name="connsiteX0" fmla="*/ 160256 w 1421876"/>
              <a:gd name="connsiteY0" fmla="*/ 0 h 3205114"/>
              <a:gd name="connsiteX1" fmla="*/ 1395167 w 1421876"/>
              <a:gd name="connsiteY1" fmla="*/ 1461155 h 3205114"/>
              <a:gd name="connsiteX2" fmla="*/ 0 w 1421876"/>
              <a:gd name="connsiteY2" fmla="*/ 3205114 h 3205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1876" h="3205114">
                <a:moveTo>
                  <a:pt x="160256" y="0"/>
                </a:moveTo>
                <a:cubicBezTo>
                  <a:pt x="791066" y="463484"/>
                  <a:pt x="1421876" y="926969"/>
                  <a:pt x="1395167" y="1461155"/>
                </a:cubicBezTo>
                <a:cubicBezTo>
                  <a:pt x="1368458" y="1995341"/>
                  <a:pt x="684229" y="2600227"/>
                  <a:pt x="0" y="3205114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3429000"/>
            <a:ext cx="298149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57884" y="-1143032"/>
            <a:ext cx="58381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Volný tvar 24"/>
          <p:cNvSpPr/>
          <p:nvPr/>
        </p:nvSpPr>
        <p:spPr>
          <a:xfrm rot="10552786">
            <a:off x="3399967" y="1889152"/>
            <a:ext cx="1000132" cy="3205114"/>
          </a:xfrm>
          <a:custGeom>
            <a:avLst/>
            <a:gdLst>
              <a:gd name="connsiteX0" fmla="*/ 160256 w 1421876"/>
              <a:gd name="connsiteY0" fmla="*/ 0 h 3205114"/>
              <a:gd name="connsiteX1" fmla="*/ 1395167 w 1421876"/>
              <a:gd name="connsiteY1" fmla="*/ 1461155 h 3205114"/>
              <a:gd name="connsiteX2" fmla="*/ 0 w 1421876"/>
              <a:gd name="connsiteY2" fmla="*/ 3205114 h 3205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1876" h="3205114">
                <a:moveTo>
                  <a:pt x="160256" y="0"/>
                </a:moveTo>
                <a:cubicBezTo>
                  <a:pt x="791066" y="463484"/>
                  <a:pt x="1421876" y="926969"/>
                  <a:pt x="1395167" y="1461155"/>
                </a:cubicBezTo>
                <a:cubicBezTo>
                  <a:pt x="1368458" y="1995341"/>
                  <a:pt x="684229" y="2600227"/>
                  <a:pt x="0" y="3205114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72066" y="-1143032"/>
            <a:ext cx="85139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72000" y="3429000"/>
            <a:ext cx="298149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9" name="Přímá spojovací čára 28"/>
          <p:cNvCxnSpPr/>
          <p:nvPr/>
        </p:nvCxnSpPr>
        <p:spPr>
          <a:xfrm rot="16200000" flipH="1">
            <a:off x="2143108" y="3571876"/>
            <a:ext cx="3929090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572000" y="3429000"/>
            <a:ext cx="298149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1" name="Přímá spojovací čára 30"/>
          <p:cNvCxnSpPr/>
          <p:nvPr/>
        </p:nvCxnSpPr>
        <p:spPr>
          <a:xfrm rot="5400000">
            <a:off x="3894133" y="4321181"/>
            <a:ext cx="50006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ovéPole 31"/>
          <p:cNvSpPr txBox="1"/>
          <p:nvPr/>
        </p:nvSpPr>
        <p:spPr>
          <a:xfrm>
            <a:off x="3929058" y="4643446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latin typeface="Bookman Old Style" pitchFamily="18" charset="0"/>
              </a:rPr>
              <a:t>S</a:t>
            </a:r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572000" y="3429000"/>
            <a:ext cx="298149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72000" y="3429000"/>
            <a:ext cx="298149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39718E-6 L -0.27534 -0.0034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-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534 -0.00347 L -0.00764 -0.0034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58455E-6 L -0.2677 -1.58455E-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534 -0.00347 L 0.00018 -0.00347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4 -0.00347 L -0.27517 -0.00694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" y="-2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59611E-6 L 0.18854 -0.00277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0.1883 L 0.2283 -0.00162 C 0.24219 -0.04233 0.2434 -0.09507 0.23247 -0.1455 C 0.22014 -0.20264 0.19913 -0.2445 0.17083 -0.26833 L 0.04254 -0.38677 " pathEditMode="relative" rAng="15240250" ptsTypes="FffFF">
                                      <p:cBhvr>
                                        <p:cTn id="1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3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00"/>
                            </p:stCondLst>
                            <p:childTnLst>
                              <p:par>
                                <p:cTn id="1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0"/>
                            </p:stCondLst>
                            <p:childTnLst>
                              <p:par>
                                <p:cTn id="1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4 -0.00347 L -0.27517 -0.00694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" y="-2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534 -0.00347 L -0.00764 -0.00347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" y="0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40874E-6 L -0.18785 -0.00624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000"/>
                            </p:stCondLst>
                            <p:childTnLst>
                              <p:par>
                                <p:cTn id="184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143 0.19015 L -0.22119 0.03331 C -0.23021 0.0007 -0.23525 -0.04858 -0.23525 -0.0997 C -0.23525 -0.15822 -0.23021 -0.20495 -0.22119 -0.2378 L -0.18143 -0.39463 " pathEditMode="relative" rAng="16200000" ptsTypes="FffFF">
                                      <p:cBhvr>
                                        <p:cTn id="185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-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0"/>
                            </p:stCondLst>
                            <p:childTnLst>
                              <p:par>
                                <p:cTn id="1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6000"/>
                            </p:stCondLst>
                            <p:childTnLst>
                              <p:par>
                                <p:cTn id="19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4 -0.00347 L -0.28298 -0.00694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-2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000"/>
                            </p:stCondLst>
                            <p:childTnLst>
                              <p:par>
                                <p:cTn id="2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000"/>
                            </p:stCondLst>
                            <p:childTnLst>
                              <p:par>
                                <p:cTn id="2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534 -0.00347 L 0.00018 -0.00347 " pathEditMode="relative" rAng="0" ptsTypes="AA">
                                      <p:cBhvr>
                                        <p:cTn id="2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1000"/>
                            </p:stCondLst>
                            <p:childTnLst>
                              <p:par>
                                <p:cTn id="28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2" grpId="0"/>
      <p:bldP spid="20" grpId="0" animBg="1"/>
      <p:bldP spid="20" grpId="1" animBg="1"/>
      <p:bldP spid="25" grpId="0" animBg="1"/>
      <p:bldP spid="25" grpId="1" animBg="1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5357850"/>
          </a:xfrm>
          <a:ln>
            <a:solidFill>
              <a:srgbClr val="89FF89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cs-CZ" sz="4000" dirty="0" smtClean="0">
                <a:latin typeface="Bookman Old Style" pitchFamily="18" charset="0"/>
              </a:rPr>
              <a:t>Otevři si školní sešit </a:t>
            </a:r>
            <a:r>
              <a:rPr lang="cs-CZ" sz="2400" dirty="0" smtClean="0">
                <a:latin typeface="Bookman Old Style" pitchFamily="18" charset="0"/>
              </a:rPr>
              <a:t>(VELKÝ MODRÝ).</a:t>
            </a:r>
            <a:endParaRPr lang="cs-CZ" sz="40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cs-CZ" sz="4000" dirty="0" smtClean="0">
                <a:latin typeface="Bookman Old Style" pitchFamily="18" charset="0"/>
              </a:rPr>
              <a:t>Napiš dnešní datum.</a:t>
            </a:r>
          </a:p>
          <a:p>
            <a:pPr>
              <a:buNone/>
            </a:pPr>
            <a:r>
              <a:rPr lang="cs-CZ" sz="4000" dirty="0" smtClean="0">
                <a:latin typeface="Bookman Old Style" pitchFamily="18" charset="0"/>
              </a:rPr>
              <a:t>Podtrhni.</a:t>
            </a:r>
          </a:p>
          <a:p>
            <a:pPr>
              <a:buNone/>
            </a:pPr>
            <a:r>
              <a:rPr lang="cs-CZ" sz="4000" dirty="0" smtClean="0">
                <a:latin typeface="Bookman Old Style" pitchFamily="18" charset="0"/>
              </a:rPr>
              <a:t>Nadpis – </a:t>
            </a:r>
            <a:r>
              <a:rPr lang="cs-CZ" sz="4000" u="sng" dirty="0" smtClean="0">
                <a:latin typeface="Bookman Old Style" pitchFamily="18" charset="0"/>
              </a:rPr>
              <a:t>Střed úsečky</a:t>
            </a:r>
            <a:r>
              <a:rPr lang="cs-CZ" sz="4000" dirty="0" smtClean="0">
                <a:latin typeface="Bookman Old Style" pitchFamily="18" charset="0"/>
              </a:rPr>
              <a:t>.</a:t>
            </a:r>
          </a:p>
          <a:p>
            <a:pPr>
              <a:buNone/>
            </a:pPr>
            <a:r>
              <a:rPr lang="cs-CZ" sz="4000" dirty="0" smtClean="0">
                <a:latin typeface="Bookman Old Style" pitchFamily="18" charset="0"/>
              </a:rPr>
              <a:t>Na nový řádek vlevo – 24/4.</a:t>
            </a:r>
          </a:p>
          <a:p>
            <a:pPr>
              <a:buNone/>
            </a:pPr>
            <a:r>
              <a:rPr lang="cs-CZ" sz="4000" dirty="0" smtClean="0">
                <a:latin typeface="Bookman Old Style" pitchFamily="18" charset="0"/>
              </a:rPr>
              <a:t>Vypracuj – pomocí kružítka.</a:t>
            </a:r>
          </a:p>
          <a:p>
            <a:pPr>
              <a:buNone/>
            </a:pPr>
            <a:r>
              <a:rPr lang="cs-CZ" sz="4000" dirty="0" smtClean="0">
                <a:latin typeface="Bookman Old Style" pitchFamily="18" charset="0"/>
              </a:rPr>
              <a:t>Přepiš i </a:t>
            </a:r>
            <a:r>
              <a:rPr lang="cs-CZ" sz="4000" b="1" dirty="0" smtClean="0">
                <a:latin typeface="Bookman Old Style" pitchFamily="18" charset="0"/>
              </a:rPr>
              <a:t>růžový text</a:t>
            </a:r>
            <a:r>
              <a:rPr lang="cs-CZ" sz="4000" dirty="0" smtClean="0">
                <a:latin typeface="Bookman Old Style" pitchFamily="18" charset="0"/>
              </a:rPr>
              <a:t>.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8214" y="642918"/>
            <a:ext cx="571472" cy="614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357298"/>
            <a:ext cx="571472" cy="614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071678"/>
            <a:ext cx="571472" cy="614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2786058"/>
            <a:ext cx="571472" cy="614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3500438"/>
            <a:ext cx="571472" cy="614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4214818"/>
            <a:ext cx="571472" cy="614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929198"/>
            <a:ext cx="571472" cy="614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1428736"/>
            <a:ext cx="8229600" cy="3440114"/>
          </a:xfrm>
          <a:ln>
            <a:solidFill>
              <a:srgbClr val="89FF89"/>
            </a:solidFill>
          </a:ln>
        </p:spPr>
        <p:txBody>
          <a:bodyPr/>
          <a:lstStyle/>
          <a:p>
            <a:r>
              <a:rPr lang="cs-CZ" b="1" dirty="0" smtClean="0">
                <a:latin typeface="Bookman Old Style" pitchFamily="18" charset="0"/>
              </a:rPr>
              <a:t>Celá strana 24 ti slouží k procvičování.</a:t>
            </a:r>
            <a:endParaRPr lang="cs-CZ" b="1" dirty="0">
              <a:latin typeface="Bookman Old Style" pitchFamily="18" charset="0"/>
            </a:endParaRPr>
          </a:p>
        </p:txBody>
      </p:sp>
      <p:pic>
        <p:nvPicPr>
          <p:cNvPr id="21506" name="Picture 2" descr="Owl free to use clip art - ClipartBar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0" y="3071810"/>
            <a:ext cx="2611099" cy="350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66667E-6 -1.39718E-6 L -0.30417 0.00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142</Words>
  <Application>Microsoft Office PowerPoint</Application>
  <PresentationFormat>Předvádění na obrazovce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Střed úsečky</vt:lpstr>
      <vt:lpstr>Vzpomeneš si na 3 způsoby, jak můžeme porovnat nebo přenést úsečku?</vt:lpstr>
      <vt:lpstr>Zkus vysvětlit, co to znamená shodné úsečky.</vt:lpstr>
      <vt:lpstr>Popřemýšlej, co to asi je střed úsečky.</vt:lpstr>
      <vt:lpstr>Střed úsečky</vt:lpstr>
      <vt:lpstr>Jak na to!</vt:lpstr>
      <vt:lpstr>Jak na to!</vt:lpstr>
      <vt:lpstr>Snímek 8</vt:lpstr>
      <vt:lpstr>Celá strana 24 ti slouží k procvičování.</vt:lpstr>
      <vt:lpstr>ALOHA!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Střed úsečky</dc:title>
  <dc:creator>veverka.police@seznam.cz</dc:creator>
  <cp:lastModifiedBy>veverka.police@seznam.cz</cp:lastModifiedBy>
  <cp:revision>5</cp:revision>
  <dcterms:created xsi:type="dcterms:W3CDTF">2020-05-15T15:18:37Z</dcterms:created>
  <dcterms:modified xsi:type="dcterms:W3CDTF">2020-05-15T19:18:12Z</dcterms:modified>
</cp:coreProperties>
</file>