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86261-C203-4BD8-883B-13F3C9AD1031}" type="datetimeFigureOut">
              <a:rPr lang="cs-CZ" smtClean="0"/>
              <a:t>19.05.2020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2605-118C-4A39-961B-9CBE0CD57F7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png"/><Relationship Id="rId3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openxmlformats.org/officeDocument/2006/relationships/image" Target="../media/image7.png"/><Relationship Id="rId17" Type="http://schemas.openxmlformats.org/officeDocument/2006/relationships/image" Target="../media/image2.png"/><Relationship Id="rId2" Type="http://schemas.openxmlformats.org/officeDocument/2006/relationships/image" Target="../media/image2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2.png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2012955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Živočichové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společné znaky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6291274"/>
            <a:ext cx="7415242" cy="566726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Vypracovala: Mgr. Alžběta Pelcová</a:t>
            </a:r>
            <a:endParaRPr lang="cs-CZ" dirty="0">
              <a:solidFill>
                <a:schemeClr val="bg1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Vyzkoušej si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HRA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Bookman Old Style" pitchFamily="18" charset="0"/>
              </a:rPr>
              <a:t>tohle do prvouky nepatří, ale znám takovou hru…můžeš si jí doma se sourozencem zkusit</a:t>
            </a:r>
          </a:p>
          <a:p>
            <a:r>
              <a:rPr lang="cs-CZ" dirty="0" smtClean="0">
                <a:latin typeface="Bookman Old Style" pitchFamily="18" charset="0"/>
              </a:rPr>
              <a:t>hraje se ve dvou lidech</a:t>
            </a:r>
          </a:p>
          <a:p>
            <a:r>
              <a:rPr lang="cs-CZ" dirty="0" smtClean="0">
                <a:latin typeface="Bookman Old Style" pitchFamily="18" charset="0"/>
              </a:rPr>
              <a:t>jeden z dvojice myslí na myš nebo na slona (vybere si sám, neřekne ti to)…opakuje si pořád v hlavě jedno ze zvířat, myslí na něj, představuje si ho</a:t>
            </a:r>
          </a:p>
          <a:p>
            <a:r>
              <a:rPr lang="cs-CZ" dirty="0" smtClean="0">
                <a:latin typeface="Bookman Old Style" pitchFamily="18" charset="0"/>
              </a:rPr>
              <a:t>druhý z dvojice se mu dívá do očí a zkouší uhodnout, na které z nich myslí</a:t>
            </a:r>
          </a:p>
          <a:p>
            <a:r>
              <a:rPr lang="cs-CZ" dirty="0" smtClean="0">
                <a:latin typeface="Bookman Old Style" pitchFamily="18" charset="0"/>
              </a:rPr>
              <a:t>jestliže myslí na slona…měly by se mu zorničky (to černé v očích </a:t>
            </a:r>
            <a:r>
              <a:rPr lang="cs-CZ" dirty="0" smtClean="0">
                <a:latin typeface="Bookman Old Style" pitchFamily="18" charset="0"/>
                <a:sym typeface="Wingdings" pitchFamily="2" charset="2"/>
              </a:rPr>
              <a:t>) zvětšovat</a:t>
            </a:r>
          </a:p>
          <a:p>
            <a:r>
              <a:rPr lang="cs-CZ" dirty="0" smtClean="0">
                <a:latin typeface="Bookman Old Style" pitchFamily="18" charset="0"/>
                <a:sym typeface="Wingdings" pitchFamily="2" charset="2"/>
              </a:rPr>
              <a:t>jestliže myslí na myš…měly by se mu zorničky naopak zmenšovat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1643074" cy="148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🐘 Elephant Emoji on Facebook 3.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76" y="3929066"/>
            <a:ext cx="1095372" cy="1095373"/>
          </a:xfrm>
          <a:prstGeom prst="rect">
            <a:avLst/>
          </a:prstGeom>
          <a:noFill/>
        </p:spPr>
      </p:pic>
      <p:pic>
        <p:nvPicPr>
          <p:cNvPr id="9" name="Picture 8" descr="🐁 Mouse Emoj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1222" y="5143512"/>
            <a:ext cx="1019149" cy="1019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7446E-6 L -0.19757 0.10965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55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226E-7 L -0.22049 0.09438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Rostou a vyvíjejí se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různá zvířata se rodí jinak</a:t>
            </a:r>
          </a:p>
          <a:p>
            <a:r>
              <a:rPr lang="cs-CZ" dirty="0" smtClean="0">
                <a:latin typeface="Bookman Old Style" pitchFamily="18" charset="0"/>
              </a:rPr>
              <a:t>člověk vychází z maminky</a:t>
            </a:r>
          </a:p>
          <a:p>
            <a:r>
              <a:rPr lang="cs-CZ" dirty="0" smtClean="0">
                <a:latin typeface="Bookman Old Style" pitchFamily="18" charset="0"/>
              </a:rPr>
              <a:t>ptáci sedí na vejcích</a:t>
            </a:r>
          </a:p>
          <a:p>
            <a:r>
              <a:rPr lang="cs-CZ" dirty="0" smtClean="0">
                <a:latin typeface="Bookman Old Style" pitchFamily="18" charset="0"/>
              </a:rPr>
              <a:t>některá se po narození hned rozběhnou</a:t>
            </a:r>
          </a:p>
          <a:p>
            <a:r>
              <a:rPr lang="cs-CZ" dirty="0" smtClean="0">
                <a:latin typeface="Bookman Old Style" pitchFamily="18" charset="0"/>
              </a:rPr>
              <a:t>jiná jsou vázány na maminku</a:t>
            </a:r>
          </a:p>
          <a:p>
            <a:r>
              <a:rPr lang="cs-CZ" dirty="0" smtClean="0">
                <a:latin typeface="Bookman Old Style" pitchFamily="18" charset="0"/>
              </a:rPr>
              <a:t>jedno mají ale společné…postupem času se mění v </a:t>
            </a:r>
            <a:r>
              <a:rPr lang="cs-CZ" b="1" dirty="0" smtClean="0">
                <a:latin typeface="Bookman Old Style" pitchFamily="18" charset="0"/>
              </a:rPr>
              <a:t>dospělého jedince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" name="Picture 4" descr="Download Boar Emoji Image in PNG | Emoji 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908" y="2571744"/>
            <a:ext cx="1497041" cy="1500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Víš jak se říká mláďatům od…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571612"/>
            <a:ext cx="1375698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kočka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2214554"/>
            <a:ext cx="891591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psa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2857496"/>
            <a:ext cx="153920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slepice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3500438"/>
            <a:ext cx="129394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krávy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0034" y="4143380"/>
            <a:ext cx="105349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ovce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034" y="4786322"/>
            <a:ext cx="989373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kůň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0034" y="5429264"/>
            <a:ext cx="1186543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husa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928794" y="1571612"/>
            <a:ext cx="1752403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koťata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500166" y="2214554"/>
            <a:ext cx="1965603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štěňata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43108" y="2857496"/>
            <a:ext cx="1827744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kuřata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57356" y="3500438"/>
            <a:ext cx="1604927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telata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643042" y="4143380"/>
            <a:ext cx="1991251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jehňata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71604" y="4786322"/>
            <a:ext cx="1943161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hříbata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85918" y="5429264"/>
            <a:ext cx="2105063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housata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19" name="Picture 2" descr="🐥 Codepoint: U+1F425 | Emoji Dictionary 📓 | EmojiAll 🙃 Engl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8346" y="2571744"/>
            <a:ext cx="1214446" cy="121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2105E-6 C -0.01649 0.01365 -0.03333 0.02406 -0.05052 0.03724 C -0.05469 0.04048 -0.05955 0.04118 -0.06389 0.04395 C -0.08229 0.05621 -0.10729 0.07102 -0.11441 0.09901 C -0.11528 0.11265 -0.11406 0.11659 -0.12048 0.12515 C -0.12309 0.13486 -0.11962 0.12283 -0.12552 0.13463 C -0.1316 0.14643 -0.13611 0.15938 -0.14427 0.1691 C -0.14861 0.17419 -0.15399 0.17557 -0.15868 0.17997 C -0.16354 0.1846 -0.16562 0.19269 -0.16892 0.19917 C -0.17031 0.20125 -0.17118 0.20356 -0.17205 0.20611 C -0.17292 0.20888 -0.17396 0.21444 -0.17396 0.21444 C -0.17448 0.23178 -0.17465 0.24913 -0.17517 0.26648 C -0.17587 0.30349 -0.16545 0.31876 -0.18351 0.33241 C -0.18455 0.33426 -0.18524 0.3368 -0.18646 0.33796 C -0.18785 0.33912 -0.1901 0.33866 -0.19167 0.33935 C -0.19687 0.34143 -0.20173 0.34444 -0.20694 0.34629 C -0.22118 0.34536 -0.22552 0.34583 -0.23698 0.34074 C -0.25764 0.33148 -0.23212 0.34259 -0.24739 0.33657 C -0.2493 0.33565 -0.25347 0.3338 -0.25347 0.3338 C -0.25573 0.33195 -0.26146 0.3264 -0.26267 0.3257 C -0.26493 0.32478 -0.2691 0.32293 -0.2691 0.32293 C -0.27812 0.31437 -0.28837 0.31159 -0.29896 0.30789 C -0.30555 0.30558 -0.30851 0.30373 -0.31528 0.30234 C -0.3243 0.30303 -0.33177 0.30257 -0.33993 0.3065 C -0.34722 0.32038 -0.35312 0.33519 -0.36059 0.34906 C -0.36319 0.35392 -0.36302 0.35647 -0.36701 0.35994 C -0.37673 0.38631 -0.41128 0.39232 -0.43073 0.3944 C -0.45903 0.39348 -0.47309 0.39903 -0.49462 0.38469 C -0.49705 0.37983 -0.50017 0.37659 -0.50191 0.37104 C -0.50521 0.36179 -0.5059 0.35045 -0.51007 0.34212 C -0.51007 0.34212 -0.5118 0.3331 -0.51215 0.33241 C -0.51823 0.32478 -0.52691 0.31599 -0.53507 0.31321 C -0.55226 0.2991 -0.57292 0.29817 -0.59253 0.2954 C -0.64201 0.29655 -0.64496 0.28545 -0.67396 0.31043 C -0.67743 0.31344 -0.68142 0.31414 -0.68437 0.31876 C -0.68854 0.32524 -0.69149 0.33357 -0.69479 0.34074 C -0.69844 0.34883 -0.70312 0.35624 -0.70712 0.3641 C -0.70937 0.36873 -0.71215 0.37844 -0.71545 0.38191 C -0.71927 0.38608 -0.72517 0.38746 -0.72969 0.38885 C -0.73333 0.38978 -0.7401 0.39302 -0.7401 0.39302 C -0.75295 0.39255 -0.76614 0.39371 -0.77917 0.39163 C -0.7816 0.39116 -0.78698 0.38376 -0.78941 0.38191 C -0.80156 0.37266 -0.81476 0.36896 -0.82448 0.35438 C -0.82899 0.34768 -0.83732 0.33264 -0.8401 0.3257 C -0.84357 0.31599 -0.84982 0.29933 -0.85642 0.29262 C -0.8618 0.28707 -0.8717 0.28453 -0.8783 0.28314 C -0.88958 0.2836 -0.90087 0.2836 -0.91232 0.28453 C -0.91736 0.28499 -0.92309 0.28985 -0.9276 0.29262 C -0.93142 0.2947 -0.93559 0.29586 -0.93889 0.29817 C -0.94722 0.30373 -0.95364 0.3139 -0.9618 0.32015 C -0.96632 0.32362 -0.97066 0.32686 -0.975 0.33102 C -0.98194 0.34883 -0.99566 0.36873 -1.01007 0.3752 C -1.06979 0.37451 -1.10191 0.3914 -1.14514 0.36271 C -1.14583 0.36086 -1.14618 0.35855 -1.14722 0.35716 C -1.14913 0.35462 -1.15226 0.35392 -1.15451 0.35184 C -1.16007 0.34675 -1.16493 0.34212 -1.17101 0.33796 C -1.17205 0.33611 -1.17274 0.33403 -1.17396 0.33241 C -1.17483 0.33125 -1.17621 0.33102 -1.17708 0.32986 C -1.18246 0.32177 -1.18715 0.3109 -1.19045 0.30095 C -1.19219 0.29563 -1.19323 0.29147 -1.19462 0.28591 C -1.19496 0.28453 -1.19566 0.28175 -1.19566 0.28175 C -1.19653 0.2297 -1.19462 0.22461 -1.20399 0.18691 C -1.20625 0.17812 -1.20746 0.16933 -1.21007 0.16077 C -1.21128 0.15684 -1.21233 0.15267 -1.21319 0.14851 C -1.21354 0.14666 -1.21423 0.14296 -1.21423 0.14296 L -1.22656 0.07842 " pathEditMode="relative" ptsTypes="ffffffffffffffffffffffffffffffffffffffffffffffffffffffffffffffffAA">
                                      <p:cBhvr>
                                        <p:cTn id="1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Rozmnožují se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většinou rozlišujeme samce (kluka) a samici (holku)</a:t>
            </a:r>
          </a:p>
          <a:p>
            <a:r>
              <a:rPr lang="cs-CZ" dirty="0" smtClean="0">
                <a:latin typeface="Bookman Old Style" pitchFamily="18" charset="0"/>
              </a:rPr>
              <a:t>aby mohl vzniknout nový jedinec musí dojít ke spojení samce a samice – oplodnění</a:t>
            </a:r>
          </a:p>
          <a:p>
            <a:r>
              <a:rPr lang="cs-CZ" dirty="0">
                <a:latin typeface="Bookman Old Style" pitchFamily="18" charset="0"/>
              </a:rPr>
              <a:t>n</a:t>
            </a:r>
            <a:r>
              <a:rPr lang="cs-CZ" dirty="0" smtClean="0">
                <a:latin typeface="Bookman Old Style" pitchFamily="18" charset="0"/>
              </a:rPr>
              <a:t>apř. u ptáků bývají samci pestře zbarvení, zatímco samice jsou nenápadné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1484" y="6858000"/>
            <a:ext cx="1152516" cy="11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1.11111E-6 C 0.00399 -0.0507 0.00798 -0.10116 -0.01407 -0.1213 C -0.03612 -0.14144 -0.12257 -0.10811 -0.13212 -0.1213 C -0.14167 -0.13449 -0.09966 -0.17963 -0.07101 -0.20116 C -0.04237 -0.22269 0.04079 -0.22686 0.03993 -0.2507 C 0.03906 -0.27454 -0.03837 -0.31667 -0.07605 -0.34398 C -0.11372 -0.3713 -0.1941 -0.37755 -0.18612 -0.41459 C -0.17813 -0.45162 -0.0599 -0.51898 -0.02796 -0.56667 C 0.00399 -0.61436 0.02812 -0.6676 0.0059 -0.70116 C -0.01632 -0.73473 -0.13143 -0.73889 -0.16112 -0.76783 C -0.1908 -0.79676 -0.19601 -0.85209 -0.17205 -0.87454 C -0.1481 -0.89699 -0.06789 -0.90047 -0.01702 -0.90255 C 0.03385 -0.90463 0.08333 -0.89561 0.13298 -0.88658 " pathEditMode="relative" ptsTypes="aaaaaaaaaaaaA">
                                      <p:cBhvr>
                                        <p:cTn id="41" dur="5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214578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samci vábí samičky, aby je mohli oplodnit</a:t>
            </a:r>
          </a:p>
          <a:p>
            <a:r>
              <a:rPr lang="cs-CZ" dirty="0" smtClean="0">
                <a:latin typeface="Bookman Old Style" pitchFamily="18" charset="0"/>
              </a:rPr>
              <a:t>samičky jsou nenápadné, aby je nikdo neviděl, když sedí na vejcích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Víš proč jsou samci u ptáků zbarvení a samičky naopak ne?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6626" name="Picture 2" descr="Download Horse Emoji Image in PNG | Emoji 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8346" y="4857760"/>
            <a:ext cx="1214446" cy="121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1.29931 0.02107 " pathEditMode="relative" ptsTypes="AA">
                                      <p:cBhvr>
                                        <p:cTn id="32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Víš jak se říká druhému pohlaví od…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857364"/>
            <a:ext cx="1375698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kočka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2500306"/>
            <a:ext cx="1285929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latin typeface="Bookman Old Style" pitchFamily="18" charset="0"/>
              </a:rPr>
              <a:t>pumr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0034" y="3143248"/>
            <a:ext cx="153920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slepice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034" y="3786190"/>
            <a:ext cx="1186543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husa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00034" y="4429132"/>
            <a:ext cx="1128835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jelen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034" y="5072074"/>
            <a:ext cx="1276311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srnec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00034" y="5715016"/>
            <a:ext cx="915635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býk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14876" y="1785926"/>
            <a:ext cx="164307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kobyla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14876" y="2428868"/>
            <a:ext cx="1053494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ovce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928794" y="1857364"/>
            <a:ext cx="1866217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kocour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57356" y="2500306"/>
            <a:ext cx="1334020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fena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71670" y="3143248"/>
            <a:ext cx="1898277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kohout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928794" y="3786190"/>
            <a:ext cx="1866217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houser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14480" y="4429132"/>
            <a:ext cx="1112805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laň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857356" y="5072074"/>
            <a:ext cx="1638590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srnka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500166" y="5715016"/>
            <a:ext cx="1606530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kráva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500826" y="1785926"/>
            <a:ext cx="1826141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hřebec</a:t>
            </a:r>
            <a:endParaRPr lang="cs-CZ" sz="3200" dirty="0"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857884" y="2428868"/>
            <a:ext cx="1638590" cy="5847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Bookman Old Style" pitchFamily="18" charset="0"/>
              </a:rPr>
              <a:t>- beran</a:t>
            </a:r>
            <a:endParaRPr lang="cs-CZ" sz="3200" dirty="0">
              <a:latin typeface="Bookman Old Style" pitchFamily="18" charset="0"/>
            </a:endParaRPr>
          </a:p>
        </p:txBody>
      </p:sp>
      <p:pic>
        <p:nvPicPr>
          <p:cNvPr id="23" name="Picture 2" descr="🦆 Codepoint: U+1F986 | Emoji Dictionary 📓 | EmojiAll 🙃 Engl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08" y="5357826"/>
            <a:ext cx="1285868" cy="1285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2523 C -0.06389 -0.02292 -0.12656 -0.07106 -0.18091 -0.06944 C -0.23525 -0.06782 -0.25729 0.03634 -0.32691 0.03449 C -0.39653 0.03264 -0.52188 -0.08218 -0.59896 -0.08009 C -0.67604 -0.07801 -0.71788 0.04977 -0.78993 0.04653 C -0.86198 0.04329 -0.9599 -0.0875 -1.03091 -0.1 C -1.10191 -0.1125 -1.15903 -0.07037 -1.21597 -0.02801 " pathEditMode="relative" rAng="0" ptsTypes="aaaaaaA">
                                      <p:cBhvr>
                                        <p:cTn id="16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2439982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Nezapomeň si přepsat do školního sešitu zápis.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Dávej si pozor na úpravu.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23554" name="Picture 2" descr="🐟 Fish Emo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08" y="4000504"/>
            <a:ext cx="2143116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4418 C -0.06354 -0.00393 -0.12621 -0.05182 -0.20434 -0.05344 C -0.28212 -0.05505 -0.38767 0.03516 -0.46736 0.03447 C -0.5467 0.03377 -0.61059 -0.05413 -0.68055 -0.05737 C -0.75069 -0.06061 -0.80955 0.01827 -0.88854 0.01527 C -0.96718 0.01226 -1.0901 -0.0687 -1.15364 -0.07541 C -1.21719 -0.08212 -1.24392 -0.05344 -1.27066 -0.0245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5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3654428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err="1" smtClean="0">
                <a:latin typeface="Bookman Old Style" pitchFamily="18" charset="0"/>
              </a:rPr>
              <a:t>Have</a:t>
            </a:r>
            <a:r>
              <a:rPr lang="cs-CZ" b="1" dirty="0" smtClean="0">
                <a:latin typeface="Bookman Old Style" pitchFamily="18" charset="0"/>
              </a:rPr>
              <a:t> a nice </a:t>
            </a:r>
            <a:r>
              <a:rPr lang="cs-CZ" b="1" dirty="0" err="1" smtClean="0">
                <a:latin typeface="Bookman Old Style" pitchFamily="18" charset="0"/>
              </a:rPr>
              <a:t>day</a:t>
            </a:r>
            <a:r>
              <a:rPr lang="cs-CZ" b="1" dirty="0" smtClean="0">
                <a:latin typeface="Bookman Old Style" pitchFamily="18" charset="0"/>
              </a:rPr>
              <a:t>…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GOODBYE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" name="Picture 2" descr="🐟 Fish Emo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64" y="5357826"/>
            <a:ext cx="1357298" cy="1357298"/>
          </a:xfrm>
          <a:prstGeom prst="rect">
            <a:avLst/>
          </a:prstGeom>
          <a:noFill/>
        </p:spPr>
      </p:pic>
      <p:pic>
        <p:nvPicPr>
          <p:cNvPr id="5" name="Picture 2" descr="Whale Spouting Emoji [Free Download IOS Emojis] | Emoji Is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36" y="4714884"/>
            <a:ext cx="916192" cy="990478"/>
          </a:xfrm>
          <a:prstGeom prst="rect">
            <a:avLst/>
          </a:prstGeom>
          <a:noFill/>
        </p:spPr>
      </p:pic>
      <p:pic>
        <p:nvPicPr>
          <p:cNvPr id="6" name="Picture 2" descr="Download Horse Emoji Image in PNG | Emoji Is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346" y="4857760"/>
            <a:ext cx="1214446" cy="121647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6858000"/>
            <a:ext cx="1152516" cy="115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714356"/>
            <a:ext cx="1788150" cy="13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Download Boar Emoji Image in PNG | Emoji Isla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58346" y="3071810"/>
            <a:ext cx="1497041" cy="1500166"/>
          </a:xfrm>
          <a:prstGeom prst="rect">
            <a:avLst/>
          </a:prstGeom>
          <a:noFill/>
        </p:spPr>
      </p:pic>
      <p:pic>
        <p:nvPicPr>
          <p:cNvPr id="10" name="Picture 6" descr="🐘 Elephant Emoji on Facebook 3.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357386" y="1500174"/>
            <a:ext cx="1095372" cy="1095373"/>
          </a:xfrm>
          <a:prstGeom prst="rect">
            <a:avLst/>
          </a:prstGeom>
          <a:noFill/>
        </p:spPr>
      </p:pic>
      <p:pic>
        <p:nvPicPr>
          <p:cNvPr id="11" name="Picture 8" descr="🐁 Mouse Emoj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143040" y="2714620"/>
            <a:ext cx="1019149" cy="1019149"/>
          </a:xfrm>
          <a:prstGeom prst="rect">
            <a:avLst/>
          </a:prstGeom>
          <a:noFill/>
        </p:spPr>
      </p:pic>
      <p:pic>
        <p:nvPicPr>
          <p:cNvPr id="12" name="Picture 4" descr="🐷 Pig Face Emoji on WhatsApp 2.19.35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095372" y="0"/>
            <a:ext cx="1095372" cy="1095373"/>
          </a:xfrm>
          <a:prstGeom prst="rect">
            <a:avLst/>
          </a:prstGeom>
          <a:noFill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795458" y="5062542"/>
            <a:ext cx="1795458" cy="17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🦇 Codepoint: U+1F987 | Emoji Dictionary 📓 | EmojiAll 🙃 English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72660" y="-428652"/>
            <a:ext cx="2286000" cy="2286001"/>
          </a:xfrm>
          <a:prstGeom prst="rect">
            <a:avLst/>
          </a:prstGeom>
          <a:noFill/>
        </p:spPr>
      </p:pic>
      <p:pic>
        <p:nvPicPr>
          <p:cNvPr id="15" name="Picture 2" descr="🦉 Owl Emoji on Apple iOS 11.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643106" y="928670"/>
            <a:ext cx="1524000" cy="1524001"/>
          </a:xfrm>
          <a:prstGeom prst="rect">
            <a:avLst/>
          </a:prstGeom>
          <a:noFill/>
        </p:spPr>
      </p:pic>
      <p:pic>
        <p:nvPicPr>
          <p:cNvPr id="16" name="Picture 2" descr="Flight Clipart Clip Art - Clip Art Bald Eagle Png Transparent Png ..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286908" y="-214338"/>
            <a:ext cx="2500330" cy="1821613"/>
          </a:xfrm>
          <a:prstGeom prst="rect">
            <a:avLst/>
          </a:prstGeom>
          <a:noFill/>
        </p:spPr>
      </p:pic>
      <p:pic>
        <p:nvPicPr>
          <p:cNvPr id="17" name="Picture 2" descr="🦆 Codepoint: U+1F986 | Emoji Dictionary 📓 | EmojiAll 🙃 Englis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429784" y="642918"/>
            <a:ext cx="1285868" cy="1285869"/>
          </a:xfrm>
          <a:prstGeom prst="rect">
            <a:avLst/>
          </a:prstGeom>
          <a:noFill/>
        </p:spPr>
      </p:pic>
      <p:pic>
        <p:nvPicPr>
          <p:cNvPr id="18" name="Picture 2" descr="🐥 Codepoint: U+1F425 | Emoji Dictionary 📓 | EmojiAll 🙃 Englis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358346" y="2857496"/>
            <a:ext cx="1214446" cy="1214447"/>
          </a:xfrm>
          <a:prstGeom prst="rect">
            <a:avLst/>
          </a:prstGeom>
          <a:noFill/>
        </p:spPr>
      </p:pic>
      <p:pic>
        <p:nvPicPr>
          <p:cNvPr id="19" name="Picture 4" descr="Download Dog Emoji Image in PNG | Emoji Islan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858544" y="2786058"/>
            <a:ext cx="1928858" cy="165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3 0.0613 C -0.03403 0.01319 -0.06407 -0.0347 -0.10139 -0.03632 C -0.13889 -0.03793 -0.18941 0.05228 -0.22761 0.05159 C -0.26563 0.05089 -0.29618 -0.03701 -0.33004 -0.04025 C -0.36354 -0.04349 -0.39184 0.03539 -0.42969 0.03239 C -0.46719 0.02938 -0.52622 -0.05158 -0.5566 -0.05829 C -0.58733 -0.065 -0.6 -0.03632 -0.61268 -0.0074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-6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3988E-6 C -0.04931 -0.02267 -0.09844 -0.04488 -0.13455 -0.04303 C -0.17049 -0.04141 -0.18437 0.01249 -0.21632 0.00995 C -0.24826 0.00763 -0.2908 -0.05228 -0.32587 -0.05691 C -0.36094 -0.06176 -0.38299 -0.01643 -0.42708 -0.01828 C -0.47083 -0.02013 -0.53003 -0.04395 -0.58906 -0.06778 " pathEditMode="relative" rAng="0" ptsTypes="aaa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4097E-6 L -0.99132 0.1020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00" y="5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61 4.49688E-6 C 0.07917 -0.05506 0.08472 -0.10988 0.05434 -0.13186 C 0.02396 -0.1536 -0.09497 -0.11752 -0.10816 -0.13186 C -0.12136 -0.14597 -0.06354 -0.19524 -0.02413 -0.2186 C 0.01528 -0.24197 0.12986 -0.24659 0.12864 -0.2725 C 0.12743 -0.29818 0.02083 -0.34398 -0.03108 -0.37359 C -0.08281 -0.4032 -0.19323 -0.41014 -0.18229 -0.45015 C -0.17153 -0.4904 -0.00886 -0.56373 0.03524 -0.61555 C 0.07917 -0.66737 0.11232 -0.72496 0.08177 -0.76151 C 0.05121 -0.79783 -0.10729 -0.80246 -0.14809 -0.83392 C -0.18872 -0.86514 -0.19601 -0.92552 -0.1632 -0.94981 C -0.13021 -0.97433 -0.01979 -0.97803 0.05017 -0.98034 C 0.12031 -0.98242 0.18837 -0.97271 0.25677 -0.96299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49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8 0.02614 C 0.14584 0.02683 0.03247 0.02775 -0.04843 0.06361 C -0.12916 0.09946 -0.24861 0.20564 -0.22534 0.24173 C -0.20208 0.27781 0.10157 0.2482 0.0908 0.28082 C 0.07986 0.31367 -0.29843 0.38607 -0.29114 0.43812 C -0.28368 0.49017 0.13212 0.54244 0.13473 0.59264 C 0.13733 0.64284 -0.06892 0.69095 -0.27534 0.73953 " pathEditMode="relative" rAng="0" ptsTypes="aaaaaaA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35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33287E-7 L -0.17205 -0.0256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0" y="-1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8619E-6 L 0.18698 0.06477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3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63012E-6 L 0.1283 0.0717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3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1893 0.084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4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2614 L 0.45642 -0.04349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-3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789E-6 C -0.08646 -0.05875 -0.17275 -0.11751 -0.23941 -0.10987 C -0.30625 -0.10224 -0.35382 0.04164 -0.40105 0.04534 C -0.44827 0.04904 -0.48056 -0.07587 -0.52275 -0.0879 C -0.56476 -0.09993 -0.61476 -0.01758 -0.654 -0.02752 C -0.69323 -0.03747 -0.71389 -0.15498 -0.75747 -0.14712 C -0.80105 -0.13925 -0.85851 -0.06014 -0.91598 0.0192 " pathEditMode="relative" rAng="0" ptsTypes="aaaaaaA">
                                      <p:cBhvr>
                                        <p:cTn id="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00" y="-5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65416 -0.0145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712E-6 L -0.29792 0.14642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7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7974E-7 C -0.02118 -0.04811 -0.04218 -0.096 -0.06024 -0.09461 C -0.0783 -0.09299 -0.08559 0.0111 -0.10885 0.00925 C -0.13229 0.0074 -0.17378 -0.10733 -0.19948 -0.10525 C -0.22517 -0.10317 -0.23923 0.02452 -0.26302 0.02128 C -0.28732 0.01804 -0.31979 -0.11265 -0.3434 -0.12514 C -0.36701 -0.13764 -0.38611 -0.09554 -0.40468 -0.0532 " pathEditMode="relative" rAng="0" ptsTypes="aaaaaaA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57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57E-6 C -0.01146 0.01365 -0.02327 0.02406 -0.03507 0.03725 C -0.03802 0.04049 -0.04132 0.04118 -0.04427 0.04396 C -0.05712 0.05622 -0.07448 0.07102 -0.07934 0.09901 C -0.07986 0.11266 -0.07917 0.11659 -0.08351 0.12515 C -0.08542 0.13486 -0.08299 0.12284 -0.08698 0.13463 C -0.09132 0.14643 -0.09445 0.15938 -0.1 0.1691 C -0.10295 0.17419 -0.10677 0.17558 -0.11007 0.17997 C -0.11337 0.1846 -0.11476 0.19269 -0.11719 0.19917 C -0.11806 0.20125 -0.11875 0.20357 -0.11927 0.20611 C -0.11979 0.20889 -0.12066 0.21444 -0.12066 0.21467 C -0.12101 0.23179 -0.12101 0.24914 -0.12136 0.26649 C -0.12188 0.3035 -0.11476 0.31876 -0.12726 0.33241 C -0.12795 0.33426 -0.12848 0.33681 -0.12917 0.33796 C -0.13021 0.33912 -0.13177 0.33866 -0.13282 0.33935 C -0.13646 0.34143 -0.13976 0.34444 -0.14341 0.34629 C -0.1533 0.34537 -0.15625 0.34583 -0.16424 0.34074 C -0.17848 0.33149 -0.16094 0.34259 -0.17153 0.33658 C -0.17275 0.33565 -0.1757 0.3338 -0.1757 0.33403 C -0.17726 0.33195 -0.18125 0.3264 -0.18212 0.3257 C -0.18368 0.32478 -0.18646 0.32293 -0.18646 0.32316 C -0.19271 0.31437 -0.19983 0.31159 -0.20712 0.30789 C -0.21181 0.30558 -0.21372 0.30373 -0.21841 0.30234 C -0.22466 0.30303 -0.22986 0.30257 -0.23559 0.3065 C -0.24063 0.32038 -0.24462 0.33519 -0.24983 0.34907 C -0.25174 0.35393 -0.25157 0.35647 -0.25434 0.35994 C -0.26111 0.38631 -0.28507 0.39232 -0.29844 0.39441 C -0.31806 0.39348 -0.32778 0.39903 -0.34271 0.38469 C -0.34445 0.37983 -0.34653 0.37659 -0.34775 0.37104 C -0.35 0.36179 -0.35052 0.35046 -0.35348 0.34213 C -0.35348 0.34236 -0.35469 0.33311 -0.35486 0.33241 C -0.35903 0.32478 -0.36511 0.31599 -0.37066 0.31321 C -0.38264 0.2991 -0.39688 0.29818 -0.41059 0.2954 C -0.44479 0.29656 -0.44688 0.28545 -0.46702 0.31044 C -0.46927 0.31344 -0.47205 0.31414 -0.47413 0.31876 C -0.47709 0.32524 -0.47917 0.33357 -0.48143 0.34074 C -0.48386 0.34884 -0.48716 0.35624 -0.48993 0.3641 C -0.4915 0.36873 -0.49341 0.37845 -0.49566 0.38192 C -0.49827 0.38608 -0.50243 0.38747 -0.50556 0.38885 C -0.50816 0.38978 -0.51285 0.39302 -0.51285 0.39325 C -0.5217 0.39256 -0.53073 0.39371 -0.53976 0.39163 C -0.5415 0.39117 -0.54532 0.38377 -0.54688 0.38192 C -0.55538 0.37266 -0.56441 0.36896 -0.57118 0.35439 C -0.57431 0.34768 -0.58004 0.33264 -0.58212 0.3257 C -0.58438 0.31599 -0.58872 0.29933 -0.59341 0.29263 C -0.59705 0.28707 -0.604 0.28453 -0.60851 0.28314 C -0.61632 0.2836 -0.62413 0.2836 -0.63212 0.28453 C -0.63559 0.28499 -0.63959 0.28985 -0.64271 0.29263 C -0.64532 0.29471 -0.64827 0.29586 -0.65052 0.29818 C -0.65625 0.30373 -0.66077 0.31391 -0.66632 0.32015 C -0.66945 0.32362 -0.6724 0.32686 -0.67552 0.33102 C -0.68021 0.34884 -0.68976 0.36873 -0.69983 0.37521 C -0.74115 0.37451 -0.76337 0.3914 -0.79341 0.36272 C -0.79375 0.36086 -0.7941 0.35855 -0.79479 0.35716 C -0.79618 0.35462 -0.79827 0.35393 -0.79983 0.35184 C -0.80365 0.34675 -0.80712 0.34213 -0.81129 0.33796 C -0.81198 0.33611 -0.8125 0.33403 -0.81337 0.33241 C -0.81389 0.33126 -0.81493 0.33102 -0.81545 0.32987 C -0.81927 0.32177 -0.8224 0.3109 -0.82466 0.30095 C -0.82587 0.29563 -0.82657 0.29147 -0.82761 0.28592 C -0.82778 0.28453 -0.8283 0.28175 -0.8283 0.28198 C -0.829 0.22971 -0.82761 0.22462 -0.83403 0.18691 C -0.83559 0.17812 -0.83646 0.16933 -0.83837 0.16077 C -0.83924 0.15684 -0.83993 0.15268 -0.84045 0.14851 C -0.8408 0.14666 -0.84115 0.14296 -0.84115 0.14319 L -0.84966 0.07842 " pathEditMode="relative" rAng="0" ptsTypes="ffffffffffffffffffffffffffffffffffffffffffffffffffffffffffffffffAA">
                                      <p:cBhvr>
                                        <p:cTn id="3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0" y="19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1557E-6 L -0.596 0.172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297106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Název </a:t>
            </a:r>
            <a:r>
              <a:rPr lang="cs-CZ" b="1" u="sng" dirty="0" smtClean="0">
                <a:latin typeface="Bookman Old Style" pitchFamily="18" charset="0"/>
              </a:rPr>
              <a:t>živočich</a:t>
            </a:r>
            <a:r>
              <a:rPr lang="cs-CZ" b="1" dirty="0" smtClean="0">
                <a:latin typeface="Bookman Old Style" pitchFamily="18" charset="0"/>
              </a:rPr>
              <a:t> jsi už slyšel/a.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Vzpomeneš si, co to je?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14480" y="2714620"/>
            <a:ext cx="6083717" cy="304698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patří do živých organizmů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je to souhrnný název pro zvířata a lidi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ze zvířat tady patří: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ryby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plazi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b="1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ptáci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savci </a:t>
            </a:r>
          </a:p>
          <a:p>
            <a:pPr lvl="1">
              <a:buFont typeface="Wingdings" pitchFamily="2" charset="2"/>
              <a:buChar char="Ø"/>
            </a:pP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smtClean="0">
                <a:latin typeface="Bookman Old Style" pitchFamily="18" charset="0"/>
              </a:rPr>
              <a:t>hmyz</a:t>
            </a:r>
            <a:endParaRPr lang="cs-CZ" sz="2400" dirty="0">
              <a:latin typeface="Bookman Old Style" pitchFamily="18" charset="0"/>
            </a:endParaRPr>
          </a:p>
        </p:txBody>
      </p:sp>
      <p:pic>
        <p:nvPicPr>
          <p:cNvPr id="7172" name="Picture 4" descr="Download Dog Emoji Image in PNG | Emoji Isl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5206415"/>
            <a:ext cx="1928858" cy="165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0037E-7 L -1.23541 -0.00162 " pathEditMode="relative" rAng="0" ptsTypes="AA">
                                      <p:cBhvr>
                                        <p:cTn id="7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8229600" cy="2154230"/>
          </a:xfr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Přečti si v učebnici 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stranu 56 a 57.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714356"/>
            <a:ext cx="1788150" cy="13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30904E-6 C -0.09583 0.00069 -0.19166 0.00161 -0.25989 0.03446 C -0.32812 0.06731 -0.42899 0.1647 -0.40937 0.19777 C -0.38975 0.23085 -0.13316 0.20356 -0.14236 0.23363 C -0.15156 0.2637 -0.47118 0.33009 -0.46493 0.37774 C -0.45868 0.42539 -0.10746 0.47328 -0.1052 0.51931 C -0.10295 0.56534 -0.27725 0.60953 -0.45156 0.65394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Společné znaky živočichů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800" b="1" dirty="0" smtClean="0">
                <a:latin typeface="Bookman Old Style" pitchFamily="18" charset="0"/>
              </a:rPr>
              <a:t>Doplň slova, která vypadla.</a:t>
            </a:r>
            <a:endParaRPr lang="cs-CZ" sz="1800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14750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přijímají vodu a __________, vylučují</a:t>
            </a:r>
          </a:p>
          <a:p>
            <a:r>
              <a:rPr lang="cs-CZ" dirty="0" smtClean="0">
                <a:latin typeface="Bookman Old Style" pitchFamily="18" charset="0"/>
              </a:rPr>
              <a:t>dýchají </a:t>
            </a:r>
          </a:p>
          <a:p>
            <a:r>
              <a:rPr lang="cs-CZ" dirty="0" smtClean="0">
                <a:latin typeface="Bookman Old Style" pitchFamily="18" charset="0"/>
              </a:rPr>
              <a:t>reagují na změny v ________</a:t>
            </a:r>
          </a:p>
          <a:p>
            <a:r>
              <a:rPr lang="cs-CZ" dirty="0" smtClean="0">
                <a:latin typeface="Bookman Old Style" pitchFamily="18" charset="0"/>
              </a:rPr>
              <a:t>pohybují se, okolí vnímají _______</a:t>
            </a:r>
          </a:p>
          <a:p>
            <a:r>
              <a:rPr lang="cs-CZ" dirty="0" smtClean="0">
                <a:latin typeface="Bookman Old Style" pitchFamily="18" charset="0"/>
              </a:rPr>
              <a:t>_________ a vyvíjejí se</a:t>
            </a:r>
          </a:p>
          <a:p>
            <a:r>
              <a:rPr lang="cs-CZ" dirty="0" smtClean="0">
                <a:latin typeface="Bookman Old Style" pitchFamily="18" charset="0"/>
              </a:rPr>
              <a:t>rozmnožují se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58016" y="5429264"/>
            <a:ext cx="183736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potravu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34" y="5429264"/>
            <a:ext cx="1729961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přírodě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143504" y="6072206"/>
            <a:ext cx="1670650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smysly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643174" y="6000768"/>
            <a:ext cx="1556836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rostou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9" name="Picture 2" descr="Whale Spouting Emoji [Free Download IOS Emojis] | Emoji Is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84" y="3429000"/>
            <a:ext cx="1643074" cy="1776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"/>
                            </p:stCondLst>
                            <p:childTnLst>
                              <p:par>
                                <p:cTn id="5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979 0.00185 L -0.28733 -0.5548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16 0.01227 L 0.46093 -0.3868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726 -0.0081 L 0.10608 -0.3965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4705 -0.0081 L -0.17344 -0.3020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8425E-6 C -0.11841 -0.07287 -0.23681 -0.14574 -0.32361 -0.14018 C -0.41042 -0.13463 -0.44375 0.04048 -0.52049 0.03284 C -0.59723 0.02521 -0.69983 -0.17026 -0.78438 -0.18552 C -0.86893 -0.20079 -0.92205 -0.05321 -1.02778 -0.05922 C -1.13334 -0.06524 -1.27605 -0.14319 -1.41841 -0.22115 " pathEditMode="relative" ptsTypes="aaaaaA">
                                      <p:cBhvr>
                                        <p:cTn id="10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Přijímají vodu a potravu, vylučují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živočichové potřebují ________, je součásti i jejich těla</a:t>
            </a:r>
          </a:p>
          <a:p>
            <a:r>
              <a:rPr lang="cs-CZ" dirty="0" smtClean="0">
                <a:latin typeface="Bookman Old Style" pitchFamily="18" charset="0"/>
              </a:rPr>
              <a:t>_________ jim poskytuje živiny</a:t>
            </a:r>
          </a:p>
          <a:p>
            <a:r>
              <a:rPr lang="cs-CZ" dirty="0" smtClean="0">
                <a:latin typeface="Bookman Old Style" pitchFamily="18" charset="0"/>
              </a:rPr>
              <a:t>vylučují různé látky: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voda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nestrávené __________ potravy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oxid __________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0034" y="5572140"/>
            <a:ext cx="1851789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uhličitý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5984" y="6143644"/>
            <a:ext cx="1220206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vodu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29256" y="6143644"/>
            <a:ext cx="1805302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potrava</a:t>
            </a:r>
            <a:endParaRPr lang="cs-CZ" sz="3200" b="1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43306" y="5572140"/>
            <a:ext cx="1630575" cy="58477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Bookman Old Style" pitchFamily="18" charset="0"/>
              </a:rPr>
              <a:t>zbytky</a:t>
            </a:r>
            <a:endParaRPr lang="cs-CZ" sz="3200" b="1" dirty="0">
              <a:latin typeface="Bookman Old Style" pitchFamily="18" charset="0"/>
            </a:endParaRPr>
          </a:p>
        </p:txBody>
      </p:sp>
      <p:pic>
        <p:nvPicPr>
          <p:cNvPr id="4098" name="Picture 2" descr="Flight Clipart Clip Art - Clip Art Bald Eagle Png Transparent P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908" y="-214338"/>
            <a:ext cx="2500330" cy="182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50"/>
                            </p:stCondLst>
                            <p:childTnLst>
                              <p:par>
                                <p:cTn id="5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325 -0.6694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4.07407E-6 L -0.49167 -0.5120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59259E-6 L -0.02691 -0.1870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118 0.00185 L 0.19445 -0.1030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712E-6 L -1.36893 1.04881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500" y="5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4" grpId="1" animBg="1"/>
      <p:bldP spid="5" grpId="0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Dýchají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1600" b="1" dirty="0" smtClean="0">
                <a:latin typeface="Bookman Old Style" pitchFamily="18" charset="0"/>
              </a:rPr>
              <a:t>Urči, zda je to pravda či nikoliv.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4684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Všichni živočichové dýchají.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Ze vzduchu spotřebovávají kyslík.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Při výdechu vylučují kyslík.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Živočichové, kteří žijí na souši, berou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kyslík z vody.</a:t>
            </a:r>
          </a:p>
        </p:txBody>
      </p:sp>
      <p:cxnSp>
        <p:nvCxnSpPr>
          <p:cNvPr id="5" name="Přímá spojovací čára 4"/>
          <p:cNvCxnSpPr/>
          <p:nvPr/>
        </p:nvCxnSpPr>
        <p:spPr>
          <a:xfrm rot="16200000" flipH="1">
            <a:off x="6072198" y="1928802"/>
            <a:ext cx="142876" cy="1428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 rot="5400000" flipH="1" flipV="1">
            <a:off x="6072198" y="1652574"/>
            <a:ext cx="581028" cy="27622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 rot="5400000" flipH="1" flipV="1">
            <a:off x="7277120" y="2224078"/>
            <a:ext cx="581028" cy="27622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6200000" flipH="1">
            <a:off x="7286644" y="2500306"/>
            <a:ext cx="142876" cy="142876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16200000" flipH="1">
            <a:off x="6000760" y="2928934"/>
            <a:ext cx="28575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5400000" flipH="1" flipV="1">
            <a:off x="6000760" y="2928934"/>
            <a:ext cx="28575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 rot="5400000" flipH="1" flipV="1">
            <a:off x="3357554" y="4071942"/>
            <a:ext cx="28575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6200000" flipH="1">
            <a:off x="3357554" y="4071942"/>
            <a:ext cx="285752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🦉 Owl Emoji on Apple iOS 11.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5214950"/>
            <a:ext cx="15240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65416 -0.01459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Reagují na změny v přírodě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příchod zimy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přečkávají zimu ve stavu strnulosti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prospí ji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odlétají do teplých krajin</a:t>
            </a:r>
          </a:p>
          <a:p>
            <a:r>
              <a:rPr lang="cs-CZ" dirty="0" smtClean="0">
                <a:latin typeface="Bookman Old Style" pitchFamily="18" charset="0"/>
              </a:rPr>
              <a:t>velká horka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 schovají se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2050" name="Picture 2" descr="🦇 Codepoint: U+1F987 | Emoji Dictionary 📓 | EmojiAll 🙃 Engl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0" y="2143116"/>
            <a:ext cx="2286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4296E-6 C -0.12865 -0.05875 -0.25712 -0.11751 -0.35677 -0.10987 C -0.45608 -0.10224 -0.52726 0.04164 -0.59757 0.04534 C -0.66788 0.04904 -0.71615 -0.07587 -0.77899 -0.0879 C -0.84149 -0.09993 -0.91615 -0.01758 -0.97448 -0.02752 C -1.03281 -0.03747 -1.06372 -0.15498 -1.12882 -0.14712 C -1.19375 -0.13925 -1.27951 -0.06014 -1.36528 0.0192 " pathEditMode="relative" rAng="0" ptsTypes="aaaaaaA">
                                      <p:cBhvr>
                                        <p:cTn id="6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Reagují na změny v přírodě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sz="2000" b="1" dirty="0" smtClean="0">
                <a:latin typeface="Bookman Old Style" pitchFamily="18" charset="0"/>
              </a:rPr>
              <a:t>Pojmenuj živočichy a řekni, jak reagují na změny v přírodě.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026" name="Picture 2" descr="Jak vybrat toho nejlepšího kapra? Držte se několika základních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2214578" cy="1128051"/>
          </a:xfrm>
          <a:prstGeom prst="rect">
            <a:avLst/>
          </a:prstGeom>
          <a:noFill/>
        </p:spPr>
      </p:pic>
      <p:pic>
        <p:nvPicPr>
          <p:cNvPr id="1028" name="Picture 4" descr="Hlemýžď zahradní – Wikiped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85992"/>
            <a:ext cx="2487599" cy="142188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643050"/>
            <a:ext cx="2413653" cy="158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Ježek | Zvěrokru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43380"/>
            <a:ext cx="1785910" cy="1785910"/>
          </a:xfrm>
          <a:prstGeom prst="rect">
            <a:avLst/>
          </a:prstGeom>
          <a:noFill/>
        </p:spPr>
      </p:pic>
      <p:pic>
        <p:nvPicPr>
          <p:cNvPr id="1035" name="Picture 11" descr="Rosnička zelená (Hyla arborea) » Rybářský rozcestní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5000636"/>
            <a:ext cx="2267302" cy="1500198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857628"/>
            <a:ext cx="182154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ovéPole 12"/>
          <p:cNvSpPr txBox="1"/>
          <p:nvPr/>
        </p:nvSpPr>
        <p:spPr>
          <a:xfrm>
            <a:off x="1000100" y="2857496"/>
            <a:ext cx="1167307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KAPR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86116" y="3714752"/>
            <a:ext cx="2020105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HLEMÝŽĎ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929322" y="3214686"/>
            <a:ext cx="2395207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VLAŠTOVKA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57224" y="6000768"/>
            <a:ext cx="1402948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JEŽEK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86116" y="4500570"/>
            <a:ext cx="2122697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ROSNIČKA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72264" y="6215082"/>
            <a:ext cx="917239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ČÁP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14348" y="2857496"/>
            <a:ext cx="1760418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Bookman Old Style" pitchFamily="18" charset="0"/>
              </a:rPr>
              <a:t>STAV </a:t>
            </a:r>
          </a:p>
          <a:p>
            <a:pPr algn="ctr"/>
            <a:r>
              <a:rPr lang="cs-CZ" b="1" dirty="0" smtClean="0">
                <a:latin typeface="Bookman Old Style" pitchFamily="18" charset="0"/>
              </a:rPr>
              <a:t>STRNULOSTI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357554" y="3714752"/>
            <a:ext cx="1952779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Bookman Old Style" pitchFamily="18" charset="0"/>
              </a:rPr>
              <a:t>UKRÝVÁ SE</a:t>
            </a:r>
          </a:p>
          <a:p>
            <a:pPr algn="ctr"/>
            <a:r>
              <a:rPr lang="cs-CZ" b="1" dirty="0" smtClean="0">
                <a:latin typeface="Bookman Old Style" pitchFamily="18" charset="0"/>
              </a:rPr>
              <a:t>PŘED TEPLEM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929322" y="3214686"/>
            <a:ext cx="2356735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Bookman Old Style" pitchFamily="18" charset="0"/>
              </a:rPr>
              <a:t>ODLÉTÁ DO</a:t>
            </a:r>
          </a:p>
          <a:p>
            <a:pPr algn="ctr"/>
            <a:r>
              <a:rPr lang="cs-CZ" b="1" dirty="0" smtClean="0">
                <a:latin typeface="Bookman Old Style" pitchFamily="18" charset="0"/>
              </a:rPr>
              <a:t>TEPLÝCH KRAJIN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857884" y="6211669"/>
            <a:ext cx="2356735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Bookman Old Style" pitchFamily="18" charset="0"/>
              </a:rPr>
              <a:t>ODLÉTÁ DO</a:t>
            </a:r>
          </a:p>
          <a:p>
            <a:pPr algn="ctr"/>
            <a:r>
              <a:rPr lang="cs-CZ" b="1" dirty="0" smtClean="0">
                <a:latin typeface="Bookman Old Style" pitchFamily="18" charset="0"/>
              </a:rPr>
              <a:t>TEPLÝCH KRAJIN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500430" y="4357694"/>
            <a:ext cx="1760418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Bookman Old Style" pitchFamily="18" charset="0"/>
              </a:rPr>
              <a:t>STAV </a:t>
            </a:r>
          </a:p>
          <a:p>
            <a:pPr algn="ctr"/>
            <a:r>
              <a:rPr lang="cs-CZ" b="1" dirty="0" smtClean="0">
                <a:latin typeface="Bookman Old Style" pitchFamily="18" charset="0"/>
              </a:rPr>
              <a:t>STRNULOSTI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1472" y="6000768"/>
            <a:ext cx="1978427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latin typeface="Bookman Old Style" pitchFamily="18" charset="0"/>
              </a:rPr>
              <a:t>ZIMNÍ SPÁNEK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572660" y="3000372"/>
            <a:ext cx="1795458" cy="179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0.02614 L -0.22761 -0.35161 " pathEditMode="relative" rAng="0" ptsTypes="AA">
                                      <p:cBhvr>
                                        <p:cTn id="198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Pohybují se, okolí vnímají smysly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Bookman Old Style" pitchFamily="18" charset="0"/>
              </a:rPr>
              <a:t>pohybují se různými způsoby: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chodí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plazí se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plavou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létají</a:t>
            </a:r>
          </a:p>
          <a:p>
            <a:r>
              <a:rPr lang="cs-CZ" dirty="0" smtClean="0">
                <a:latin typeface="Bookman Old Style" pitchFamily="18" charset="0"/>
              </a:rPr>
              <a:t>máme 5 smyslů: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zrak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sluch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hmat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čich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chuť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0034" y="2214554"/>
            <a:ext cx="8229600" cy="1143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Popřemýšlej, jak se mohou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živočichové pohybovat ještě předtím, než si </a:t>
            </a:r>
            <a:r>
              <a:rPr kumimoji="0" lang="cs-CZ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naklikáš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odpovědi.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86058"/>
            <a:ext cx="1500198" cy="12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71472" y="4572008"/>
            <a:ext cx="8229600" cy="1143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První se zamysli, a zkus na to přijít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sám/sama.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636"/>
            <a:ext cx="1500198" cy="125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🐷 Pig Face Emoji on WhatsApp 2.19.3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95372" y="0"/>
            <a:ext cx="1095372" cy="1095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1893 0.0842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4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599</Words>
  <Application>Microsoft Office PowerPoint</Application>
  <PresentationFormat>Předvádění na obrazovce (4:3)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Wingdings</vt:lpstr>
      <vt:lpstr>Motiv sady Office</vt:lpstr>
      <vt:lpstr>Živočichové společné znaky</vt:lpstr>
      <vt:lpstr>Název živočich jsi už slyšel/a. Vzpomeneš si, co to je?</vt:lpstr>
      <vt:lpstr>Přečti si v učebnici  stranu 56 a 57.</vt:lpstr>
      <vt:lpstr>Společné znaky živočichů Doplň slova, která vypadla.</vt:lpstr>
      <vt:lpstr>Přijímají vodu a potravu, vylučují</vt:lpstr>
      <vt:lpstr>Dýchají Urči, zda je to pravda či nikoliv.</vt:lpstr>
      <vt:lpstr>Reagují na změny v přírodě</vt:lpstr>
      <vt:lpstr>Reagují na změny v přírodě Pojmenuj živočichy a řekni, jak reagují na změny v přírodě.</vt:lpstr>
      <vt:lpstr>Pohybují se, okolí vnímají smysly</vt:lpstr>
      <vt:lpstr>Vyzkoušej si  HRA</vt:lpstr>
      <vt:lpstr>Rostou a vyvíjejí se</vt:lpstr>
      <vt:lpstr>Víš jak se říká mláďatům od…</vt:lpstr>
      <vt:lpstr>Rozmnožují se</vt:lpstr>
      <vt:lpstr>Víš proč jsou samci u ptáků zbarvení a samičky naopak ne?</vt:lpstr>
      <vt:lpstr>Víš jak se říká druhému pohlaví od…</vt:lpstr>
      <vt:lpstr>Nezapomeň si přepsat do školního sešitu zápis. Dávej si pozor na úpravu.</vt:lpstr>
      <vt:lpstr>Have a nice day… 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Živočichové</dc:title>
  <dc:creator>veverka.police@seznam.cz</dc:creator>
  <cp:lastModifiedBy>Alžběta Pelcová</cp:lastModifiedBy>
  <cp:revision>13</cp:revision>
  <dcterms:created xsi:type="dcterms:W3CDTF">2020-05-15T19:20:07Z</dcterms:created>
  <dcterms:modified xsi:type="dcterms:W3CDTF">2020-05-19T07:22:44Z</dcterms:modified>
</cp:coreProperties>
</file>