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FCF"/>
    <a:srgbClr val="FF85C2"/>
    <a:srgbClr val="FF29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4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CB14-6A44-4918-BFA7-CA55077A0AE5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0E461-2D84-4A70-B858-936A69755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990033"/>
                </a:solidFill>
                <a:latin typeface="Bookman Old Style" pitchFamily="18" charset="0"/>
              </a:rPr>
              <a:t>Živočichové</a:t>
            </a:r>
            <a:br>
              <a:rPr lang="cs-CZ" sz="5400" b="1" dirty="0" smtClean="0">
                <a:solidFill>
                  <a:srgbClr val="990033"/>
                </a:solidFill>
                <a:latin typeface="Bookman Old Style" pitchFamily="18" charset="0"/>
              </a:rPr>
            </a:br>
            <a:r>
              <a:rPr lang="cs-CZ" sz="5400" b="1" dirty="0" smtClean="0">
                <a:solidFill>
                  <a:srgbClr val="990033"/>
                </a:solidFill>
                <a:latin typeface="Bookman Old Style" pitchFamily="18" charset="0"/>
              </a:rPr>
              <a:t>stavba těla </a:t>
            </a:r>
            <a:endParaRPr lang="cs-CZ" sz="54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315068"/>
            <a:ext cx="7343836" cy="54293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85C2"/>
                </a:solidFill>
                <a:latin typeface="Bookman Old Style" pitchFamily="18" charset="0"/>
              </a:rPr>
              <a:t>Vypracovala: Mgr. Alžběta Pelcová</a:t>
            </a:r>
            <a:endParaRPr lang="cs-CZ" dirty="0">
              <a:solidFill>
                <a:srgbClr val="FF85C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Obratlovci - PTÁCI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přizpůsobeni k pohybu ve vzduchu = létají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přední končetiny přeměněny v křídla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zadní končetiny slouží k pohybu na zemi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tělo pokryto peřím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mají zobák</a:t>
            </a:r>
            <a:endParaRPr lang="cs-CZ" dirty="0">
              <a:solidFill>
                <a:srgbClr val="9900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Obratlovci - PTÁCI</a:t>
            </a:r>
            <a:endParaRPr lang="cs-CZ" dirty="0"/>
          </a:p>
        </p:txBody>
      </p:sp>
      <p:pic>
        <p:nvPicPr>
          <p:cNvPr id="22530" name="Picture 2" descr="Skřivan polní (Alauda arvensis) - ChovZvířat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085714" cy="180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214414" y="1214422"/>
            <a:ext cx="1298753" cy="369332"/>
          </a:xfrm>
          <a:prstGeom prst="rect">
            <a:avLst/>
          </a:prstGeom>
          <a:solidFill>
            <a:srgbClr val="FF9FCF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SKŘIVAN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214546" y="2071678"/>
            <a:ext cx="1714512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2428860" y="1785926"/>
            <a:ext cx="164307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6200000" flipH="1">
            <a:off x="2143108" y="2285992"/>
            <a:ext cx="1285884" cy="1143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16200000" flipH="1">
            <a:off x="1607323" y="2964653"/>
            <a:ext cx="1143008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964381" y="2821777"/>
            <a:ext cx="1214446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-71470" y="3143248"/>
            <a:ext cx="1214446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endCxn id="23" idx="0"/>
          </p:cNvCxnSpPr>
          <p:nvPr/>
        </p:nvCxnSpPr>
        <p:spPr>
          <a:xfrm rot="16200000" flipH="1">
            <a:off x="1374742" y="3554423"/>
            <a:ext cx="928694" cy="106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929058" y="2285992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hlava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71934" y="1643050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zobák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357554" y="3500438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krk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357422" y="3786190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tělo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500166" y="4071942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nohy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42910" y="3571876"/>
            <a:ext cx="8947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křídlo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0" y="4071942"/>
            <a:ext cx="7168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ocas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4500562" y="3643314"/>
            <a:ext cx="1071570" cy="642942"/>
          </a:xfrm>
          <a:prstGeom prst="straightConnector1">
            <a:avLst/>
          </a:prstGeom>
          <a:ln>
            <a:solidFill>
              <a:srgbClr val="FF85C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32" name="AutoShape 4" descr="Ptáci (Av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4" name="AutoShape 6" descr="Ptáci (Av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6" name="AutoShape 8" descr="Ptáci (Av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643314"/>
            <a:ext cx="1775731" cy="249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Obratlovci - SAVCI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/>
          <a:lstStyle/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na zemi žije mnoho druhů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do této skupiny patří i </a:t>
            </a:r>
            <a:r>
              <a:rPr lang="cs-CZ" u="sng" dirty="0" smtClean="0">
                <a:solidFill>
                  <a:srgbClr val="990033"/>
                </a:solidFill>
                <a:latin typeface="Bookman Old Style" pitchFamily="18" charset="0"/>
              </a:rPr>
              <a:t>člověk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většinou se savcům rodí živá mláďata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po narození pak pijí mateřské mléko</a:t>
            </a:r>
            <a:endParaRPr lang="cs-CZ" dirty="0">
              <a:solidFill>
                <a:srgbClr val="9900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Obratlovci - SAVCI</a:t>
            </a:r>
            <a:endParaRPr lang="cs-CZ" dirty="0"/>
          </a:p>
        </p:txBody>
      </p:sp>
      <p:pic>
        <p:nvPicPr>
          <p:cNvPr id="4" name="Picture 2" descr="Tygr (Panthera tigris) - ChovZvířat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3767238" cy="250033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000232" y="1428736"/>
            <a:ext cx="867545" cy="369332"/>
          </a:xfrm>
          <a:prstGeom prst="rect">
            <a:avLst/>
          </a:prstGeom>
          <a:solidFill>
            <a:srgbClr val="FF9FCF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TYGR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rot="10800000" flipV="1">
            <a:off x="642910" y="2000240"/>
            <a:ext cx="107157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143108" y="1928802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0800000" flipV="1">
            <a:off x="642910" y="2500306"/>
            <a:ext cx="1143008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10800000" flipV="1">
            <a:off x="642910" y="2714620"/>
            <a:ext cx="1428760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flipV="1">
            <a:off x="3214678" y="2571744"/>
            <a:ext cx="1857388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1428728" y="3786190"/>
            <a:ext cx="1214446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500430" y="4071942"/>
            <a:ext cx="1214446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flipV="1">
            <a:off x="4572000" y="3143248"/>
            <a:ext cx="50006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0" y="2143116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hlava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72066" y="1714488"/>
            <a:ext cx="5405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uši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2857496"/>
            <a:ext cx="986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čenich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42844" y="3571876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krk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285852" y="4714884"/>
            <a:ext cx="13949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přední </a:t>
            </a:r>
          </a:p>
          <a:p>
            <a:pPr algn="ctr"/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končetiny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357554" y="4714884"/>
            <a:ext cx="13949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zadní</a:t>
            </a:r>
          </a:p>
          <a:p>
            <a:pPr algn="ctr"/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končetiny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072066" y="2357430"/>
            <a:ext cx="6463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tělo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2066" y="2928934"/>
            <a:ext cx="7168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ocas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30" name="Přímá spojovací šipka 29"/>
          <p:cNvCxnSpPr/>
          <p:nvPr/>
        </p:nvCxnSpPr>
        <p:spPr>
          <a:xfrm>
            <a:off x="5072066" y="4143380"/>
            <a:ext cx="1071570" cy="642942"/>
          </a:xfrm>
          <a:prstGeom prst="straightConnector1">
            <a:avLst/>
          </a:prstGeom>
          <a:ln>
            <a:solidFill>
              <a:srgbClr val="FF85C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643446"/>
            <a:ext cx="247501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BEZOBRATLÍ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nemají obratle ani kosti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do této skupiny patří například HMYZ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je to největší živočišná skupina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patří sem: včely, čmeláci, šídla, brouci, motýli atd. 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jsou velice přizpůsobiví, najdeme je ve vzduchu, na souši i ve vodě</a:t>
            </a:r>
            <a:endParaRPr lang="cs-CZ" dirty="0">
              <a:solidFill>
                <a:srgbClr val="9900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Poznáš tyto živočichy?</a:t>
            </a:r>
            <a:b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</a:br>
            <a:r>
              <a:rPr lang="cs-CZ" sz="1800" b="1" dirty="0" smtClean="0">
                <a:solidFill>
                  <a:srgbClr val="990033"/>
                </a:solidFill>
                <a:latin typeface="Bookman Old Style" pitchFamily="18" charset="0"/>
              </a:rPr>
              <a:t>Pojmenuj + urči jestli jsou bezobratlí/obratlovci.</a:t>
            </a:r>
            <a:endParaRPr lang="cs-CZ" sz="18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26626" name="Picture 2" descr="Bělásek rezedkový, řeřichový, ovocný, hrachorový… Ví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428892" cy="1364806"/>
          </a:xfrm>
          <a:prstGeom prst="rect">
            <a:avLst/>
          </a:prstGeom>
          <a:noFill/>
        </p:spPr>
      </p:pic>
      <p:sp>
        <p:nvSpPr>
          <p:cNvPr id="26628" name="AutoShape 4" descr="V Německu se zkřížil vlk s labradorem, mláďatům hrozí utracení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0" name="AutoShape 6" descr="V Německu se zkřížil vlk s labradorem, mláďatům hrozí utracení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71678"/>
            <a:ext cx="2454265" cy="138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 descr="Zmatená příroda: mloci mají spát, mírná zima a hlad je ale táhne v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643182"/>
            <a:ext cx="2143140" cy="1719887"/>
          </a:xfrm>
          <a:prstGeom prst="rect">
            <a:avLst/>
          </a:prstGeom>
          <a:noFill/>
        </p:spPr>
      </p:pic>
      <p:pic>
        <p:nvPicPr>
          <p:cNvPr id="26635" name="Picture 11" descr="Delfíni si dávají jména – 21stoleti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643314"/>
            <a:ext cx="2286016" cy="1714512"/>
          </a:xfrm>
          <a:prstGeom prst="rect">
            <a:avLst/>
          </a:prstGeom>
          <a:noFill/>
        </p:spPr>
      </p:pic>
      <p:pic>
        <p:nvPicPr>
          <p:cNvPr id="26637" name="Picture 13" descr="Štika Obecná - Esox lucius - Místní rybářská skupina Od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00570"/>
            <a:ext cx="2670379" cy="1781143"/>
          </a:xfrm>
          <a:prstGeom prst="rect">
            <a:avLst/>
          </a:prstGeom>
          <a:noFill/>
        </p:spPr>
      </p:pic>
      <p:pic>
        <p:nvPicPr>
          <p:cNvPr id="26639" name="Picture 15" descr="sekáč rohatý - fotogaler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857760"/>
            <a:ext cx="2357454" cy="1570102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928662" y="3071810"/>
            <a:ext cx="1460656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BĚLÁSEK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143372" y="3429000"/>
            <a:ext cx="737702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VLK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15140" y="4357694"/>
            <a:ext cx="998991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MLOK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1538" y="5357826"/>
            <a:ext cx="1199367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DELFÍN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29058" y="6286520"/>
            <a:ext cx="1026243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ŠTIKA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58016" y="6457890"/>
            <a:ext cx="1117614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SEKÁČ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85786" y="2643182"/>
            <a:ext cx="193674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BEZOBRATLÍ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714744" y="3000372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57950" y="4000504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85786" y="4929198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71868" y="4500570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500826" y="6072206"/>
            <a:ext cx="193674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BEZOBRATLÍ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071934" y="3000372"/>
            <a:ext cx="10967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SAVEC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143636" y="4000504"/>
            <a:ext cx="223811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OBOJŽIVELNÍK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142976" y="4929198"/>
            <a:ext cx="10967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SAVEC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071934" y="4500570"/>
            <a:ext cx="9332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RYBA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714348" y="1643050"/>
            <a:ext cx="8229600" cy="4000528"/>
          </a:xfrm>
          <a:prstGeom prst="rect">
            <a:avLst/>
          </a:prstGeom>
          <a:solidFill>
            <a:srgbClr val="FF9FC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Bezobratlé živočichy přiřaď do skupin: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savci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ryby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ptáci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 plazi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 obojživelníci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Poznáš tyto živočichy?</a:t>
            </a:r>
            <a:b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</a:br>
            <a:r>
              <a:rPr lang="cs-CZ" sz="1800" b="1" dirty="0" smtClean="0">
                <a:solidFill>
                  <a:srgbClr val="990033"/>
                </a:solidFill>
                <a:latin typeface="Bookman Old Style" pitchFamily="18" charset="0"/>
              </a:rPr>
              <a:t>Pojmenuj + urči jestli jsou bezobratlí/obratlovci.</a:t>
            </a:r>
            <a:endParaRPr lang="cs-CZ" sz="18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Orel bělohlavý: Symbol Ameriky | 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357454" cy="1573490"/>
          </a:xfrm>
          <a:prstGeom prst="rect">
            <a:avLst/>
          </a:prstGeom>
          <a:noFill/>
        </p:spPr>
      </p:pic>
      <p:pic>
        <p:nvPicPr>
          <p:cNvPr id="28676" name="Picture 4" descr="Proč se vyplatí hýčkat si slunéčko sedmitečné | Naše zah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3116"/>
            <a:ext cx="2357706" cy="1569955"/>
          </a:xfrm>
          <a:prstGeom prst="rect">
            <a:avLst/>
          </a:prstGeom>
          <a:noFill/>
        </p:spPr>
      </p:pic>
      <p:pic>
        <p:nvPicPr>
          <p:cNvPr id="28678" name="Picture 6" descr="Proč jsou velryby tak obrovské? Vědci odhalují záhadu mořskéh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635473" cy="1481976"/>
          </a:xfrm>
          <a:prstGeom prst="rect">
            <a:avLst/>
          </a:prstGeom>
          <a:noFill/>
        </p:spPr>
      </p:pic>
      <p:pic>
        <p:nvPicPr>
          <p:cNvPr id="28680" name="Picture 8" descr="Rosnička čínská (Hyla chinensis) - ChovZvířat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14818"/>
            <a:ext cx="2357454" cy="1567707"/>
          </a:xfrm>
          <a:prstGeom prst="rect">
            <a:avLst/>
          </a:prstGeom>
          <a:noFill/>
        </p:spPr>
      </p:pic>
      <p:pic>
        <p:nvPicPr>
          <p:cNvPr id="28682" name="Picture 10" descr="krokodýl siamský - Zoo Jihla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500570"/>
            <a:ext cx="2700675" cy="1800000"/>
          </a:xfrm>
          <a:prstGeom prst="rect">
            <a:avLst/>
          </a:prstGeom>
          <a:noFill/>
        </p:spPr>
      </p:pic>
      <p:pic>
        <p:nvPicPr>
          <p:cNvPr id="28684" name="Picture 12" descr="Neonky, poradíme Vám s chovem - Rady a tipy v magazínu zooh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5000636"/>
            <a:ext cx="2385979" cy="159065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000100" y="3214686"/>
            <a:ext cx="938077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OREL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57620" y="3714752"/>
            <a:ext cx="1502334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BERUŠKA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58016" y="4214818"/>
            <a:ext cx="1465466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VELRYBA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85786" y="5786454"/>
            <a:ext cx="1630575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ROSNIČKA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00430" y="6286520"/>
            <a:ext cx="1749197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KROKODÝL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58016" y="6457890"/>
            <a:ext cx="1342034" cy="400110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NEONKA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2910" y="2786058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71868" y="3286124"/>
            <a:ext cx="193674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BEZOBRATLÍ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429388" y="3786190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2910" y="5357826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428992" y="5857892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572264" y="5000636"/>
            <a:ext cx="19832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142976" y="2786058"/>
            <a:ext cx="92365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PTÁK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786578" y="3786190"/>
            <a:ext cx="10967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SAVEC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1472" y="5357826"/>
            <a:ext cx="223811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OBOJŽIVELNÍK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929058" y="5857892"/>
            <a:ext cx="86594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PLAZ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000892" y="5000636"/>
            <a:ext cx="9332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33"/>
                </a:solidFill>
                <a:latin typeface="Bookman Old Style" pitchFamily="18" charset="0"/>
              </a:rPr>
              <a:t>RYBA</a:t>
            </a:r>
            <a:endParaRPr lang="cs-CZ" sz="20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500034" y="1643050"/>
            <a:ext cx="8229600" cy="4000528"/>
          </a:xfrm>
          <a:prstGeom prst="rect">
            <a:avLst/>
          </a:prstGeom>
          <a:solidFill>
            <a:srgbClr val="FF9FC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</a:rPr>
              <a:t>Bezobratlé živočichy přiřaď do skupin: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savci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ryby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ptáci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 plazi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4400" b="1" dirty="0" smtClean="0">
                <a:solidFill>
                  <a:srgbClr val="990033"/>
                </a:solidFill>
                <a:latin typeface="Bookman Old Style" pitchFamily="18" charset="0"/>
                <a:ea typeface="+mj-ea"/>
                <a:cs typeface="+mj-cs"/>
              </a:rPr>
              <a:t> obojživelníci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286148"/>
          </a:xfrm>
          <a:ln>
            <a:solidFill>
              <a:srgbClr val="FF9FCF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Napiš dnešní datum.</a:t>
            </a:r>
          </a:p>
          <a:p>
            <a:pPr>
              <a:buNone/>
            </a:pPr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Podtrhni. </a:t>
            </a:r>
          </a:p>
          <a:p>
            <a:pPr>
              <a:buNone/>
            </a:pPr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Napiš si nadpis – </a:t>
            </a:r>
            <a:r>
              <a:rPr lang="cs-CZ" u="sng" dirty="0" smtClean="0">
                <a:solidFill>
                  <a:srgbClr val="990033"/>
                </a:solidFill>
                <a:latin typeface="Bookman Old Style" pitchFamily="18" charset="0"/>
              </a:rPr>
              <a:t>Stavba těla živočichů</a:t>
            </a:r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Přepiš si zápis.</a:t>
            </a:r>
          </a:p>
          <a:p>
            <a:pPr>
              <a:buNone/>
            </a:pPr>
            <a:endParaRPr lang="cs-CZ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Smurf Lily | Sony Pictures Animation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485062" cy="828648"/>
          </a:xfrm>
          <a:prstGeom prst="rect">
            <a:avLst/>
          </a:prstGeom>
          <a:noFill/>
        </p:spPr>
      </p:pic>
      <p:pic>
        <p:nvPicPr>
          <p:cNvPr id="5" name="Picture 2" descr="Smurf Lily | Sony Pictures Animation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85062" cy="828648"/>
          </a:xfrm>
          <a:prstGeom prst="rect">
            <a:avLst/>
          </a:prstGeom>
          <a:noFill/>
        </p:spPr>
      </p:pic>
      <p:pic>
        <p:nvPicPr>
          <p:cNvPr id="6" name="Picture 2" descr="Smurf Lily | Sony Pictures Animation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357430"/>
            <a:ext cx="485062" cy="828648"/>
          </a:xfrm>
          <a:prstGeom prst="rect">
            <a:avLst/>
          </a:prstGeom>
          <a:noFill/>
        </p:spPr>
      </p:pic>
      <p:pic>
        <p:nvPicPr>
          <p:cNvPr id="7" name="Picture 2" descr="Smurf Lily | Sony Pictures Animation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2928934"/>
            <a:ext cx="485062" cy="828648"/>
          </a:xfrm>
          <a:prstGeom prst="rect">
            <a:avLst/>
          </a:prstGeom>
          <a:noFill/>
        </p:spPr>
      </p:pic>
      <p:pic>
        <p:nvPicPr>
          <p:cNvPr id="8" name="Picture 2" descr="Smurf Lily | Sony Pictures Animation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00438"/>
            <a:ext cx="485062" cy="82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Měj se nádherně!!!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4" name="Picture 2" descr="SmurfLily | Sonic and Friends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43338" y="-2082288"/>
            <a:ext cx="3643338" cy="416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38 0.13833 L 0.26736 0.39186 C 0.31111 0.44876 0.38472 0.50659 0.46545 0.55332 C 0.55816 0.60583 0.63663 0.63382 0.69722 0.63683 L 0.98246 0.66435 " pathEditMode="relative" rAng="1387104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urfLily | Sonic and Friends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43338" y="-2082288"/>
            <a:ext cx="3643338" cy="41645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85926"/>
            <a:ext cx="3322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785926"/>
            <a:ext cx="3322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785926"/>
            <a:ext cx="3322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785926"/>
            <a:ext cx="3322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1785926"/>
            <a:ext cx="3322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857224" y="785794"/>
            <a:ext cx="771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Je to společný název pro lidi i zvířata.</a:t>
            </a:r>
            <a:endParaRPr lang="cs-CZ" sz="3200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28662" y="357166"/>
            <a:ext cx="755687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 přijímají vodu + potravu -&gt; vylučují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dýchají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reagují na změny v přírodě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pohybují se, okolí vnímají smysly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rostou a vyvíjejí se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rozmnožují se</a:t>
            </a:r>
          </a:p>
          <a:p>
            <a:pPr>
              <a:buFont typeface="Arial" pitchFamily="34" charset="0"/>
              <a:buChar char="•"/>
            </a:pPr>
            <a:endParaRPr lang="cs-CZ" sz="3200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785926"/>
            <a:ext cx="3322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857224" y="285728"/>
            <a:ext cx="617188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Reagují na: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zimu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 stav strnulosti (žáby)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zimní spánek (netopýr)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odlétají do tepla (skřivan)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horko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ukrývají se (hlemýžď)</a:t>
            </a:r>
          </a:p>
          <a:p>
            <a:pPr>
              <a:buFont typeface="Arial" pitchFamily="34" charset="0"/>
              <a:buChar char="•"/>
            </a:pPr>
            <a:endParaRPr lang="cs-CZ" sz="3200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1785926"/>
            <a:ext cx="3322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3214678" y="500042"/>
            <a:ext cx="21996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chodí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plazí se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plavou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létají</a:t>
            </a:r>
            <a:endParaRPr lang="cs-CZ" sz="3200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071802" y="428604"/>
            <a:ext cx="18036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hmat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čich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chuť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zrak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sluch</a:t>
            </a:r>
            <a:endParaRPr lang="cs-CZ" sz="3200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1785926"/>
            <a:ext cx="3322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ovéPole 23"/>
          <p:cNvSpPr txBox="1"/>
          <p:nvPr/>
        </p:nvSpPr>
        <p:spPr>
          <a:xfrm>
            <a:off x="2357422" y="571480"/>
            <a:ext cx="4221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 rodí se živá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rgbClr val="990033"/>
                </a:solidFill>
                <a:latin typeface="Bookman Old Style" pitchFamily="18" charset="0"/>
              </a:rPr>
              <a:t>sezením na vejcích</a:t>
            </a:r>
            <a:endParaRPr lang="cs-CZ" sz="3200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1785926"/>
            <a:ext cx="33215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13833 L 0.26736 0.39186 C 0.31111 0.44876 0.38472 0.50659 0.46545 0.55332 C 0.55816 0.60583 0.63663 0.63382 0.69722 0.63683 L 0.98246 0.66435 " pathEditMode="relative" rAng="1387104" ptsTypes="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 tmFilter="0,0; .5, 1; 1, 1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 tmFilter="0,0; .5, 1; 1, 1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 tmFilter="0,0; .5, 1; 1, 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 tmFilter="0,0; .5, 1; 1, 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8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229 0.66412 L 1.1158 0.64515 C 1.14427 0.64238 1.18298 0.62734 1.22135 0.60513 C 1.26562 0.57969 1.29878 0.55378 1.31979 0.52857 L 1.4217 0.41198 " pathEditMode="relative" rAng="-1397673" ptsTypes="FffFF">
                                      <p:cBhvr>
                                        <p:cTn id="48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2"/>
      <p:bldP spid="18" grpId="0" build="allAtOnce"/>
      <p:bldP spid="20" grpId="0" uiExpand="1" build="allAtOnce"/>
      <p:bldP spid="22" grpId="0" build="allAtOnce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askerville Old Face" pitchFamily="18" charset="0"/>
              </a:rPr>
              <a:t>Poznáš, jaký je rozdíl mezi těmito živočichy?</a:t>
            </a:r>
            <a:endParaRPr lang="cs-CZ" b="1" dirty="0">
              <a:solidFill>
                <a:srgbClr val="990033"/>
              </a:solidFill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2643206" cy="21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Svět bude více chránit lední medvědy, naopak lvi ze seznam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089517" cy="2300066"/>
          </a:xfrm>
          <a:prstGeom prst="rect">
            <a:avLst/>
          </a:prstGeom>
          <a:noFill/>
        </p:spPr>
      </p:pic>
      <p:pic>
        <p:nvPicPr>
          <p:cNvPr id="1030" name="Picture 6" descr="Smurf Blossom | Sony Pictures Animation Wiki | Fand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0"/>
            <a:ext cx="3071834" cy="4171694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35729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35729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35729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1357298"/>
            <a:ext cx="29875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0139 -0.5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59422 L 0.00139 0.0043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Stavba těla živočichů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2910" y="1857364"/>
            <a:ext cx="3339376" cy="646331"/>
          </a:xfrm>
          <a:prstGeom prst="rect">
            <a:avLst/>
          </a:prstGeom>
          <a:noFill/>
          <a:ln>
            <a:solidFill>
              <a:srgbClr val="FF9FCF"/>
            </a:solidFill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990033"/>
                </a:solidFill>
                <a:latin typeface="Bookman Old Style" pitchFamily="18" charset="0"/>
              </a:rPr>
              <a:t>BEZOBRATLÍ</a:t>
            </a:r>
            <a:endParaRPr lang="cs-CZ" sz="36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57752" y="1857364"/>
            <a:ext cx="3422732" cy="646331"/>
          </a:xfrm>
          <a:prstGeom prst="rect">
            <a:avLst/>
          </a:prstGeom>
          <a:noFill/>
          <a:ln>
            <a:solidFill>
              <a:srgbClr val="FF9FCF"/>
            </a:solidFill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sz="36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 rot="5400000">
            <a:off x="2201239" y="1227729"/>
            <a:ext cx="642942" cy="473452"/>
          </a:xfrm>
          <a:prstGeom prst="line">
            <a:avLst/>
          </a:prstGeom>
          <a:ln>
            <a:solidFill>
              <a:srgbClr val="FF9FC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6200000" flipH="1">
            <a:off x="6000760" y="1285860"/>
            <a:ext cx="642942" cy="357190"/>
          </a:xfrm>
          <a:prstGeom prst="line">
            <a:avLst/>
          </a:prstGeom>
          <a:ln>
            <a:solidFill>
              <a:srgbClr val="FF9FC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42844" y="2643182"/>
            <a:ext cx="4342856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990033"/>
                </a:solidFill>
                <a:latin typeface="Bookman Old Style" pitchFamily="18" charset="0"/>
              </a:rPr>
              <a:t> nemají žádné obratle</a:t>
            </a:r>
          </a:p>
          <a:p>
            <a:r>
              <a:rPr lang="cs-CZ" sz="2800" b="1" dirty="0" smtClean="0">
                <a:solidFill>
                  <a:srgbClr val="990033"/>
                </a:solidFill>
                <a:latin typeface="Bookman Old Style" pitchFamily="18" charset="0"/>
              </a:rPr>
              <a:t>  ani kosti</a:t>
            </a:r>
            <a:endParaRPr lang="cs-CZ" sz="28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29124" y="2643182"/>
            <a:ext cx="3999813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990033"/>
                </a:solidFill>
                <a:latin typeface="Bookman Old Style" pitchFamily="18" charset="0"/>
              </a:rPr>
              <a:t> mají vnitřní kostru</a:t>
            </a:r>
          </a:p>
          <a:p>
            <a:pPr lvl="1"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990033"/>
                </a:solidFill>
                <a:latin typeface="Bookman Old Style" pitchFamily="18" charset="0"/>
              </a:rPr>
              <a:t> kosti</a:t>
            </a:r>
          </a:p>
          <a:p>
            <a:pPr lvl="1"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cs-CZ" sz="2800" b="1" dirty="0" smtClean="0">
                <a:solidFill>
                  <a:srgbClr val="990033"/>
                </a:solidFill>
                <a:latin typeface="Bookman Old Style" pitchFamily="18" charset="0"/>
              </a:rPr>
              <a:t>páteř</a:t>
            </a:r>
            <a:endParaRPr lang="cs-CZ" sz="2800" b="1" dirty="0" smtClean="0">
              <a:solidFill>
                <a:srgbClr val="990033"/>
              </a:solidFill>
              <a:latin typeface="Bookman Old Style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990033"/>
                </a:solidFill>
                <a:latin typeface="Bookman Old Style" pitchFamily="18" charset="0"/>
              </a:rPr>
              <a:t> obratle</a:t>
            </a:r>
            <a:endParaRPr lang="cs-CZ" sz="2800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Model lidské kosti pažní - levá - ORTHObones - standardní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86190"/>
            <a:ext cx="1719244" cy="1719245"/>
          </a:xfrm>
          <a:prstGeom prst="rect">
            <a:avLst/>
          </a:prstGeom>
          <a:noFill/>
        </p:spPr>
      </p:pic>
      <p:pic>
        <p:nvPicPr>
          <p:cNvPr id="16388" name="Picture 4" descr="Páteř: Luxusní model flexibilní páteř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14884"/>
            <a:ext cx="1571636" cy="1571636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214950"/>
            <a:ext cx="1838323" cy="14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Přímá spojovací šipka 20"/>
          <p:cNvCxnSpPr/>
          <p:nvPr/>
        </p:nvCxnSpPr>
        <p:spPr>
          <a:xfrm>
            <a:off x="5572132" y="5572140"/>
            <a:ext cx="642942" cy="428628"/>
          </a:xfrm>
          <a:prstGeom prst="straightConnector1">
            <a:avLst/>
          </a:prstGeom>
          <a:ln>
            <a:solidFill>
              <a:srgbClr val="FF85C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868610"/>
          </a:xfrm>
          <a:ln>
            <a:solidFill>
              <a:srgbClr val="FF9FCF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Přečtěte si v učebnici stranu 58-60.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17410" name="Picture 2" descr="Smurfstorm | Sony Pictures Animation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496"/>
            <a:ext cx="3071834" cy="3833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OBRATLOVCI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vnitřní kostra složena z kostí a páteře (ta se skládá z obratlů)</a:t>
            </a:r>
          </a:p>
          <a:p>
            <a:pPr>
              <a:buNone/>
            </a:pPr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Dělíme je na 5 skupin: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ryby 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obojživelníci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plazi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ptáci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savci</a:t>
            </a:r>
            <a:endParaRPr lang="cs-CZ" dirty="0">
              <a:solidFill>
                <a:srgbClr val="9900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Obratlovci - RYBY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žijí </a:t>
            </a:r>
            <a:r>
              <a:rPr lang="cs-CZ" u="sng" dirty="0" smtClean="0">
                <a:solidFill>
                  <a:srgbClr val="990033"/>
                </a:solidFill>
                <a:latin typeface="Bookman Old Style" pitchFamily="18" charset="0"/>
              </a:rPr>
              <a:t>jen</a:t>
            </a:r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 ve vodě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tělo pokryto šupinami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dýchají žábrami</a:t>
            </a:r>
            <a:endParaRPr lang="cs-CZ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Pstruh obecný mořský - Atlas ryb | Najdirevír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3261110" cy="1185858"/>
          </a:xfrm>
          <a:prstGeom prst="rect">
            <a:avLst/>
          </a:prstGeom>
          <a:noFill/>
        </p:spPr>
      </p:pic>
      <p:pic>
        <p:nvPicPr>
          <p:cNvPr id="18436" name="Picture 4" descr="Anatom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929198"/>
            <a:ext cx="3286148" cy="1578892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>
          <a:xfrm>
            <a:off x="4071934" y="5000636"/>
            <a:ext cx="1071570" cy="642942"/>
          </a:xfrm>
          <a:prstGeom prst="straightConnector1">
            <a:avLst/>
          </a:prstGeom>
          <a:ln>
            <a:solidFill>
              <a:srgbClr val="FF85C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500166" y="3429000"/>
            <a:ext cx="1191352" cy="369332"/>
          </a:xfrm>
          <a:prstGeom prst="rect">
            <a:avLst/>
          </a:prstGeom>
          <a:solidFill>
            <a:srgbClr val="FF9FCF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PSTRUH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285720" y="4786322"/>
            <a:ext cx="1071570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4282" y="5572140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hlava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 rot="16200000" flipH="1">
            <a:off x="1321571" y="4822041"/>
            <a:ext cx="1000132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6200000" flipH="1">
            <a:off x="1750199" y="5250669"/>
            <a:ext cx="1000132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2107389" y="4893479"/>
            <a:ext cx="1071570" cy="714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1464447" y="4893479"/>
            <a:ext cx="1714512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0800000" flipV="1">
            <a:off x="2285984" y="4572008"/>
            <a:ext cx="1357322" cy="1214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714480" y="5786454"/>
            <a:ext cx="1083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ploutve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3" grpId="1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Obratlovci - OBOJŽIVELNÍCÍ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/>
          <a:lstStyle/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žijí ve vodě i na souši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patří sem: žáby, mloci atd.</a:t>
            </a:r>
          </a:p>
        </p:txBody>
      </p:sp>
      <p:pic>
        <p:nvPicPr>
          <p:cNvPr id="20484" name="Picture 4" descr="Ropuchy jsou jedovaté a halucinogenní - Jiří Patočka | Burle Václ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29000"/>
            <a:ext cx="2643206" cy="1755255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>
            <a:off x="4071934" y="5000636"/>
            <a:ext cx="1071570" cy="642942"/>
          </a:xfrm>
          <a:prstGeom prst="straightConnector1">
            <a:avLst/>
          </a:prstGeom>
          <a:ln>
            <a:solidFill>
              <a:srgbClr val="FF85C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486" name="Picture 6" descr="Obojživelní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929198"/>
            <a:ext cx="2462784" cy="180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500166" y="3071810"/>
            <a:ext cx="1399742" cy="369332"/>
          </a:xfrm>
          <a:prstGeom prst="rect">
            <a:avLst/>
          </a:prstGeom>
          <a:solidFill>
            <a:srgbClr val="FF9FCF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ROPUCHA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 rot="16200000" flipH="1">
            <a:off x="2107389" y="4607727"/>
            <a:ext cx="1857388" cy="1500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16200000" flipH="1">
            <a:off x="1285852" y="5286388"/>
            <a:ext cx="1285884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>
            <a:off x="392877" y="4822041"/>
            <a:ext cx="1000132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flipV="1">
            <a:off x="2500298" y="3643314"/>
            <a:ext cx="142876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929058" y="3429000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hlava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5572140"/>
            <a:ext cx="13949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zadní</a:t>
            </a:r>
          </a:p>
          <a:p>
            <a:pPr algn="ctr"/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končetiny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00166" y="6072206"/>
            <a:ext cx="13949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přední</a:t>
            </a:r>
          </a:p>
          <a:p>
            <a:pPr algn="ctr"/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končetiny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00430" y="6286520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tělo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Obratlovci - PLAZI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/>
          <a:lstStyle/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tělo pokryto šupinami</a:t>
            </a:r>
          </a:p>
          <a:p>
            <a:r>
              <a:rPr lang="cs-CZ" dirty="0" smtClean="0">
                <a:solidFill>
                  <a:srgbClr val="990033"/>
                </a:solidFill>
                <a:latin typeface="Bookman Old Style" pitchFamily="18" charset="0"/>
              </a:rPr>
              <a:t>patří sem: hadi, želvy, ještěrky a krokodýli</a:t>
            </a:r>
            <a:endParaRPr lang="cs-CZ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21506" name="Picture 2" descr="Našli jste zmiji? Tak ji přineste, vybídl otec chlapce. Had dítě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3202072" cy="180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85918" y="3214686"/>
            <a:ext cx="955711" cy="369332"/>
          </a:xfrm>
          <a:prstGeom prst="rect">
            <a:avLst/>
          </a:prstGeom>
          <a:solidFill>
            <a:srgbClr val="FF9FCF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ZMIJE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rot="5400000">
            <a:off x="214282" y="5143512"/>
            <a:ext cx="1214446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>
            <a:off x="1535885" y="5393545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6200000" flipH="1">
            <a:off x="2607455" y="4964917"/>
            <a:ext cx="142876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000364" y="5715016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hlava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14480" y="5929330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tělo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42844" y="6072206"/>
            <a:ext cx="7168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0033"/>
                </a:solidFill>
                <a:latin typeface="Bookman Old Style" pitchFamily="18" charset="0"/>
              </a:rPr>
              <a:t>ocas</a:t>
            </a:r>
            <a:endParaRPr lang="cs-CZ" b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4357686" y="5143512"/>
            <a:ext cx="1071570" cy="642942"/>
          </a:xfrm>
          <a:prstGeom prst="straightConnector1">
            <a:avLst/>
          </a:prstGeom>
          <a:ln>
            <a:solidFill>
              <a:srgbClr val="FF85C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08" name="Picture 4" descr="Yılan iskelet | Halka açık vektör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72074"/>
            <a:ext cx="2905125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441</Words>
  <Application>Microsoft Office PowerPoint</Application>
  <PresentationFormat>Předvádění na obrazovce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Živočichové stavba těla </vt:lpstr>
      <vt:lpstr>Snímek 2</vt:lpstr>
      <vt:lpstr>Poznáš, jaký je rozdíl mezi těmito živočichy?</vt:lpstr>
      <vt:lpstr>Stavba těla živočichů</vt:lpstr>
      <vt:lpstr>Přečtěte si v učebnici stranu 58-60.</vt:lpstr>
      <vt:lpstr>OBRATLOVCI</vt:lpstr>
      <vt:lpstr>Obratlovci - RYBY</vt:lpstr>
      <vt:lpstr>Obratlovci - OBOJŽIVELNÍCÍ</vt:lpstr>
      <vt:lpstr>Obratlovci - PLAZI</vt:lpstr>
      <vt:lpstr>Obratlovci - PTÁCI</vt:lpstr>
      <vt:lpstr>Obratlovci - PTÁCI</vt:lpstr>
      <vt:lpstr>Obratlovci - SAVCI</vt:lpstr>
      <vt:lpstr>Obratlovci - SAVCI</vt:lpstr>
      <vt:lpstr>BEZOBRATLÍ</vt:lpstr>
      <vt:lpstr>Poznáš tyto živočichy? Pojmenuj + urči jestli jsou bezobratlí/obratlovci.</vt:lpstr>
      <vt:lpstr>Poznáš tyto živočichy? Pojmenuj + urči jestli jsou bezobratlí/obratlovci.</vt:lpstr>
      <vt:lpstr>Snímek 17</vt:lpstr>
      <vt:lpstr>Měj se nádherně!!!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Živočichové stavba těla </dc:title>
  <dc:creator>veverka.police@seznam.cz</dc:creator>
  <cp:lastModifiedBy>veverka.police@seznam.cz</cp:lastModifiedBy>
  <cp:revision>14</cp:revision>
  <dcterms:created xsi:type="dcterms:W3CDTF">2020-05-18T15:29:14Z</dcterms:created>
  <dcterms:modified xsi:type="dcterms:W3CDTF">2020-05-19T18:51:12Z</dcterms:modified>
</cp:coreProperties>
</file>