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6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2A6C67-0CB5-49D6-B6C2-73927B56C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B00273C-63D7-469B-8103-7362C57273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A97E2A-8DAF-481E-9B29-5FBACD965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173F-7D4F-43B5-89B0-63F0D75247E9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4F3F6A-1552-4BD3-AF6D-0236030F6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8E1B000-29D4-4BE7-A270-2AB438E09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E29C-99D9-47E4-8DEC-706B5F231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74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B598B8-22D5-4B13-9C84-8CD350968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978D44-8411-4521-ABDF-2F00A91730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BCFFA7-4C13-478A-9E2F-FC18ED155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173F-7D4F-43B5-89B0-63F0D75247E9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EBFE8E-F315-403A-AE5B-DEBCDDC4E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D8478E-C846-496C-AF1B-5D457B4C4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E29C-99D9-47E4-8DEC-706B5F231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413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934549C-6CE1-44FB-A330-B83BC65099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6CB96E2-9FD2-49E1-ACD7-98E13204D7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46FB89-5A83-4695-A902-E4AB6AF14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173F-7D4F-43B5-89B0-63F0D75247E9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76B764A-5457-4BF9-81CC-54ACCE4C8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3FD7DE-BE13-4C34-82A1-396F6252E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E29C-99D9-47E4-8DEC-706B5F231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10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D18D7B-33C0-4663-B710-0CD0FBDA2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5B7BFA-433D-4BBA-9EB2-C6239406F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17D406-73DA-465D-A59E-BBAFBAEFE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173F-7D4F-43B5-89B0-63F0D75247E9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CE502C-4B6A-40A3-9BC6-48F69A2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71469D-BBAC-4F46-BBA7-F452B3AA9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E29C-99D9-47E4-8DEC-706B5F231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21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EC8526-C2A9-4DDE-9287-2E4892160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373AB9B-0C49-4DB2-A4CF-48941B752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7E230A5-8762-4CA2-B5BC-EE2546DD8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173F-7D4F-43B5-89B0-63F0D75247E9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06B9755-32EB-4957-9F5C-15A21DD80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7BBD9D2-E423-457F-B747-01EE106BF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E29C-99D9-47E4-8DEC-706B5F231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2819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52A4F6-F60C-4D08-9180-55863AB64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A57088-CB90-401D-B991-36545ADDD1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2A4DC1C-9C84-4093-A5C3-8863D5D96E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0D405FC-CE25-4A9D-9E90-8998DE129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173F-7D4F-43B5-89B0-63F0D75247E9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AC5E4FA-2A4F-4255-833E-92311E360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972A6A5-EBB7-4C37-B73A-199A47E8B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E29C-99D9-47E4-8DEC-706B5F231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7948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482D72-90B4-47DD-A956-9AEB577B0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AF7D344-05A8-4A95-B3F2-913A70A5EF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6A066D3-2EE3-4C95-A3C3-9E1592C809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738B338-1FA2-4941-B736-00AA7468C7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19CE2F7-53C5-4717-A551-B63C04BB93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C6B32F6-F6BB-4BF9-871A-CD34A09D2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173F-7D4F-43B5-89B0-63F0D75247E9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43142D6-5A89-4D1D-B458-89B666512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5D1F2EA-2178-4474-93F9-4B2755BE5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E29C-99D9-47E4-8DEC-706B5F231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1056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7B317E-BD0E-4D9D-A29C-9B85AE36B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871D69-2EA0-42AD-BAA0-C4A5F3BC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173F-7D4F-43B5-89B0-63F0D75247E9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8CB75F9-8835-4706-B074-219ABDF9F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7F0512B-6B79-4654-AA34-B3392EE6F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E29C-99D9-47E4-8DEC-706B5F231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7159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0FB5550-FFAB-4E41-A8D5-C34F891B9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173F-7D4F-43B5-89B0-63F0D75247E9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51C3C78-C0AE-4218-A29D-8EDC59E53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BFB7FD3-9BA3-4174-B01A-E14F6788D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E29C-99D9-47E4-8DEC-706B5F231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5921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58D178-942B-4170-B7C5-645C22F04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E28DD3A-C95B-4995-B8FE-57B31C9B7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BD6AB98-680C-4C73-A758-2C70B94846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453F08-1F1B-43A9-B959-2472BF5EF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173F-7D4F-43B5-89B0-63F0D75247E9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63F8067-5499-44B8-B992-07ACB238A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775AE28-86BC-4784-A0BD-8EC571705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E29C-99D9-47E4-8DEC-706B5F231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3549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BFB6EF-08C3-4542-A5EB-A5C463ACC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B3BC8FA-CA22-4EAC-A32F-2571766C48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59BF5B6-470A-4170-90E2-E86FB7D121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6FD2FB2-86D5-4B03-A030-2A11DA83D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173F-7D4F-43B5-89B0-63F0D75247E9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DD69A1A-5C48-40D3-95EA-71B0B6D38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B102417-3D58-4951-A787-86DB0F4D6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E29C-99D9-47E4-8DEC-706B5F231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0121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8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E9C37CC-1630-4593-9A17-E471A22BB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EA05542-5EDE-4A8D-A93B-A188297B2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A1F5BE-F4EA-4CB5-A364-9E6D05AC2D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1173F-7D4F-43B5-89B0-63F0D75247E9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2CE97C-5F81-4DAF-8D0B-4B51A15104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189171A-0DD8-42C8-BEFA-C740EFB851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DE29C-99D9-47E4-8DEC-706B5F231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160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onitorzk.cz/clanky/nova-data-v-kartach-30-klicovych-profesi-zlinskeho-kraje" TargetMode="External"/><Relationship Id="rId3" Type="http://schemas.openxmlformats.org/officeDocument/2006/relationships/hyperlink" Target="https://www.narodnikvalifikace.cz/" TargetMode="External"/><Relationship Id="rId7" Type="http://schemas.openxmlformats.org/officeDocument/2006/relationships/hyperlink" Target="https://www.monitorzk.cz/" TargetMode="External"/><Relationship Id="rId12" Type="http://schemas.openxmlformats.org/officeDocument/2006/relationships/hyperlink" Target="https://cool.iprima.cz/porady/tezka-drina" TargetMode="External"/><Relationship Id="rId2" Type="http://schemas.openxmlformats.org/officeDocument/2006/relationships/hyperlink" Target="https://nsp.cz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rijimacky.cermat.cz/menu/testova-zadani-k-procvicovani" TargetMode="External"/><Relationship Id="rId11" Type="http://schemas.openxmlformats.org/officeDocument/2006/relationships/hyperlink" Target="https://remeslojecool.cz/" TargetMode="External"/><Relationship Id="rId5" Type="http://schemas.openxmlformats.org/officeDocument/2006/relationships/hyperlink" Target="https://www.scio.cz/prijimaci-zkousky-na-ss/informace-o-prijimacich-zkouskach/" TargetMode="External"/><Relationship Id="rId10" Type="http://schemas.openxmlformats.org/officeDocument/2006/relationships/hyperlink" Target="http://www.zkola.cz/" TargetMode="External"/><Relationship Id="rId4" Type="http://schemas.openxmlformats.org/officeDocument/2006/relationships/hyperlink" Target="https://www.atlasskolstvi.cz/" TargetMode="External"/><Relationship Id="rId9" Type="http://schemas.openxmlformats.org/officeDocument/2006/relationships/hyperlink" Target="https://www.monitorzk.cz/30-profesi-zlinskeho-kraj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enata.dornakova@uradprace.cz" TargetMode="External"/><Relationship Id="rId2" Type="http://schemas.openxmlformats.org/officeDocument/2006/relationships/hyperlink" Target="https://portal.mpsv.cz/sz/obcane/poradstredisk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aterina.spackova@uradprace.cz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omdi.cz/page/testy-zdarma" TargetMode="External"/><Relationship Id="rId3" Type="http://schemas.openxmlformats.org/officeDocument/2006/relationships/hyperlink" Target="https://testosobnosti.zarohem.cz/" TargetMode="External"/><Relationship Id="rId7" Type="http://schemas.openxmlformats.org/officeDocument/2006/relationships/hyperlink" Target="https://www.16personalities.com/cs/osobnostni-test" TargetMode="External"/><Relationship Id="rId2" Type="http://schemas.openxmlformats.org/officeDocument/2006/relationships/hyperlink" Target="https://www.infoabsolvent.cz/Profites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job-hub.cz/sebeevaluace/test/mbti-pro-mladez" TargetMode="External"/><Relationship Id="rId11" Type="http://schemas.openxmlformats.org/officeDocument/2006/relationships/hyperlink" Target="http://otestuj-se.cz/kviz/silne-stranky/" TargetMode="External"/><Relationship Id="rId5" Type="http://schemas.openxmlformats.org/officeDocument/2006/relationships/hyperlink" Target="https://www.emiero.cz/" TargetMode="External"/><Relationship Id="rId10" Type="http://schemas.openxmlformats.org/officeDocument/2006/relationships/hyperlink" Target="http://www.psychotestyzdarma.cz/" TargetMode="External"/><Relationship Id="rId4" Type="http://schemas.openxmlformats.org/officeDocument/2006/relationships/hyperlink" Target="https://www.vysokeskoly.cz/pruvodce-vyberem-skoly/" TargetMode="External"/><Relationship Id="rId9" Type="http://schemas.openxmlformats.org/officeDocument/2006/relationships/hyperlink" Target="http://www.psychotesty.psychoweb.cz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urzavsetin.cz/613-2/" TargetMode="External"/><Relationship Id="rId2" Type="http://schemas.openxmlformats.org/officeDocument/2006/relationships/hyperlink" Target="http://burzavsetin.cz/wp-content/uploads/2020/10/Volba-povol%C3%A1n%C3%AD.ppt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sosvsetin.cz/historie/" TargetMode="External"/><Relationship Id="rId13" Type="http://schemas.openxmlformats.org/officeDocument/2006/relationships/hyperlink" Target="https://www.youtube.com/watch?v=3tgSSQvh2Iw" TargetMode="External"/><Relationship Id="rId18" Type="http://schemas.openxmlformats.org/officeDocument/2006/relationships/hyperlink" Target="https://www.zsms-turkmenska.cz/prakticka-skola-jednoleta2/zakladni-informace-dokumenty/" TargetMode="External"/><Relationship Id="rId3" Type="http://schemas.openxmlformats.org/officeDocument/2006/relationships/hyperlink" Target="http://www.gymroznov.cz/navstivte-nas-prave-ted" TargetMode="External"/><Relationship Id="rId7" Type="http://schemas.openxmlformats.org/officeDocument/2006/relationships/hyperlink" Target="https://www.oavm.cz/virtualni-prohlidka-skoly/" TargetMode="External"/><Relationship Id="rId12" Type="http://schemas.openxmlformats.org/officeDocument/2006/relationships/hyperlink" Target="https://www.roznovskastredni.cz/nabidka-maturitnich-a-ucebnich-oboru-prezentace-skoly" TargetMode="External"/><Relationship Id="rId17" Type="http://schemas.openxmlformats.org/officeDocument/2006/relationships/hyperlink" Target="http://www.oukelc.cz/o-skole/skolni-dilny/" TargetMode="External"/><Relationship Id="rId2" Type="http://schemas.openxmlformats.org/officeDocument/2006/relationships/hyperlink" Target="https://www.gfpvm.cz/aktuality/1755/den-otevrenych-dveri-online" TargetMode="External"/><Relationship Id="rId16" Type="http://schemas.openxmlformats.org/officeDocument/2006/relationships/hyperlink" Target="https://www.sklarskaskola.cz/userfiles/files/P%C5%99ij%C3%ADmac%C3%AD%20%C5%99%C3%ADzen%C3%AD/prijimaci_rizeni%202021/kontakty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channel/UC_Su2qvzrzXY2GQ5-PQO9kQ" TargetMode="External"/><Relationship Id="rId11" Type="http://schemas.openxmlformats.org/officeDocument/2006/relationships/hyperlink" Target="https://www.sscrroznov.cz/cs/" TargetMode="External"/><Relationship Id="rId5" Type="http://schemas.openxmlformats.org/officeDocument/2006/relationships/hyperlink" Target="https://www.isscopvm.cz/stredni-skola" TargetMode="External"/><Relationship Id="rId15" Type="http://schemas.openxmlformats.org/officeDocument/2006/relationships/hyperlink" Target="https://www.sklarskaskola.cz/o-skole/dny-otevrenych-dveri.html" TargetMode="External"/><Relationship Id="rId10" Type="http://schemas.openxmlformats.org/officeDocument/2006/relationships/hyperlink" Target="http://www.spssvsetin.cz/virtualn%C3%AD-prohl%C3%ADdka.html" TargetMode="External"/><Relationship Id="rId4" Type="http://schemas.openxmlformats.org/officeDocument/2006/relationships/hyperlink" Target="https://www.mgvsetin.cz/index.php?type=Post&amp;id=1228&amp;ref=blog&amp;ids=554" TargetMode="External"/><Relationship Id="rId9" Type="http://schemas.openxmlformats.org/officeDocument/2006/relationships/hyperlink" Target="http://www.spsstavvm.cz/cs/pro-uchazece/dny-otevrenych-dveri/dny-otevrenych-dveri.html" TargetMode="External"/><Relationship Id="rId14" Type="http://schemas.openxmlformats.org/officeDocument/2006/relationships/hyperlink" Target="https://www.szesro.cz/o-skole/vide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5E396E-5FE8-4E47-AEE0-E30D59E07E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8576"/>
            <a:ext cx="9144000" cy="1136342"/>
          </a:xfrm>
        </p:spPr>
        <p:txBody>
          <a:bodyPr>
            <a:normAutofit fontScale="90000"/>
          </a:bodyPr>
          <a:lstStyle/>
          <a:p>
            <a:r>
              <a:rPr lang="cs-CZ" sz="3600" b="1" dirty="0"/>
              <a:t>Informace k volbě povolání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BD92A8B-730D-4E2D-9AFE-FF819F5495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878889"/>
            <a:ext cx="9144000" cy="4378911"/>
          </a:xfrm>
        </p:spPr>
        <p:txBody>
          <a:bodyPr>
            <a:normAutofit fontScale="85000" lnSpcReduction="20000"/>
          </a:bodyPr>
          <a:lstStyle/>
          <a:p>
            <a:pPr algn="l" fontAlgn="base"/>
            <a:r>
              <a:rPr lang="cs-CZ" u="sng" dirty="0">
                <a:hlinkClick r:id="rId2"/>
              </a:rPr>
              <a:t>https://nsp.cz/</a:t>
            </a:r>
            <a:r>
              <a:rPr lang="cs-CZ" dirty="0"/>
              <a:t>  Národní soustava povolání</a:t>
            </a:r>
          </a:p>
          <a:p>
            <a:pPr algn="l" fontAlgn="base"/>
            <a:r>
              <a:rPr lang="cs-CZ" u="sng" dirty="0">
                <a:hlinkClick r:id="rId3"/>
              </a:rPr>
              <a:t>https://www.narodnikvalifikace.cz/</a:t>
            </a:r>
            <a:endParaRPr lang="cs-CZ" dirty="0"/>
          </a:p>
          <a:p>
            <a:pPr algn="l" fontAlgn="base"/>
            <a:r>
              <a:rPr lang="cs-CZ" u="sng" dirty="0">
                <a:hlinkClick r:id="rId4"/>
              </a:rPr>
              <a:t>https://www.atlasskolstvi.cz/</a:t>
            </a:r>
            <a:r>
              <a:rPr lang="cs-CZ" dirty="0"/>
              <a:t>   celé ČR</a:t>
            </a:r>
          </a:p>
          <a:p>
            <a:pPr algn="l" fontAlgn="base"/>
            <a:r>
              <a:rPr lang="cs-CZ" u="sng" dirty="0">
                <a:hlinkClick r:id="rId5"/>
              </a:rPr>
              <a:t>https://www.scio.cz/prijimaci-zkousky-na-ss/informace-o-prijimacich-zkouskach/</a:t>
            </a:r>
            <a:endParaRPr lang="cs-CZ" dirty="0"/>
          </a:p>
          <a:p>
            <a:pPr algn="l" fontAlgn="base"/>
            <a:r>
              <a:rPr lang="cs-CZ" u="sng" dirty="0">
                <a:hlinkClick r:id="rId6"/>
              </a:rPr>
              <a:t>https://prijimacky.cermat.cz/menu/testova-zadani-k-procvicovani</a:t>
            </a:r>
            <a:endParaRPr lang="cs-CZ" dirty="0"/>
          </a:p>
          <a:p>
            <a:pPr algn="l" fontAlgn="base"/>
            <a:r>
              <a:rPr lang="cs-CZ" u="sng" dirty="0">
                <a:hlinkClick r:id="rId7"/>
              </a:rPr>
              <a:t>https://www.monitorzk.cz/</a:t>
            </a:r>
            <a:endParaRPr lang="cs-CZ" dirty="0"/>
          </a:p>
          <a:p>
            <a:pPr algn="l" fontAlgn="base"/>
            <a:r>
              <a:rPr lang="cs-CZ" u="sng" dirty="0">
                <a:hlinkClick r:id="rId8"/>
              </a:rPr>
              <a:t>https://www.monitorzk.cz/clanky/nova-data-v-kartach-30-klicovych-profesi-zlinskeho-kraje</a:t>
            </a:r>
            <a:r>
              <a:rPr lang="cs-CZ" dirty="0"/>
              <a:t>  </a:t>
            </a:r>
          </a:p>
          <a:p>
            <a:pPr algn="l"/>
            <a:r>
              <a:rPr lang="cs-CZ" dirty="0"/>
              <a:t>Aktuální informace k jednotlivým klíčovým profesím naleznete v kartách, které jsou dostupné na portále Datové platformy zaměstnanosti Zlínského kraje v sekci </a:t>
            </a:r>
            <a:r>
              <a:rPr lang="cs-CZ" u="sng" dirty="0">
                <a:hlinkClick r:id="rId9"/>
              </a:rPr>
              <a:t>30 klíčových profesí.</a:t>
            </a:r>
            <a:endParaRPr lang="cs-CZ" dirty="0"/>
          </a:p>
          <a:p>
            <a:pPr algn="l"/>
            <a:r>
              <a:rPr lang="cs-CZ" u="sng" dirty="0">
                <a:hlinkClick r:id="rId10"/>
              </a:rPr>
              <a:t>www.zkola.cz</a:t>
            </a:r>
            <a:endParaRPr lang="cs-CZ" dirty="0"/>
          </a:p>
          <a:p>
            <a:pPr algn="l"/>
            <a:r>
              <a:rPr lang="cs-CZ" dirty="0"/>
              <a:t> televizní pořady spojené s povoláním např. </a:t>
            </a:r>
            <a:r>
              <a:rPr lang="cs-CZ" u="sng" dirty="0">
                <a:hlinkClick r:id="rId11"/>
              </a:rPr>
              <a:t>Řemeslo je </a:t>
            </a:r>
            <a:r>
              <a:rPr lang="cs-CZ" u="sng" dirty="0" err="1">
                <a:hlinkClick r:id="rId11"/>
              </a:rPr>
              <a:t>cool</a:t>
            </a:r>
            <a:r>
              <a:rPr lang="cs-CZ" dirty="0"/>
              <a:t> nebo </a:t>
            </a:r>
            <a:r>
              <a:rPr lang="cs-CZ" u="sng" dirty="0">
                <a:hlinkClick r:id="rId12"/>
              </a:rPr>
              <a:t>Těžká dřina</a:t>
            </a:r>
            <a:endParaRPr lang="cs-CZ" dirty="0"/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4518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37D4C6-D95D-4662-8D1B-8E6081FDC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1460" y="365125"/>
            <a:ext cx="8992340" cy="1325563"/>
          </a:xfrm>
        </p:spPr>
        <p:txBody>
          <a:bodyPr/>
          <a:lstStyle/>
          <a:p>
            <a:r>
              <a:rPr lang="cs-CZ" sz="3200" b="1" u="sng" dirty="0">
                <a:hlinkClick r:id="rId2"/>
              </a:rPr>
              <a:t>Informační poradenské středisko Úřadu práce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2948C9-2107-4ABB-8BA6-AB3136A65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883" y="1100831"/>
            <a:ext cx="11461072" cy="5076132"/>
          </a:xfrm>
        </p:spPr>
        <p:txBody>
          <a:bodyPr>
            <a:normAutofit fontScale="92500"/>
          </a:bodyPr>
          <a:lstStyle/>
          <a:p>
            <a:pPr marL="0" indent="0" fontAlgn="base">
              <a:buNone/>
            </a:pPr>
            <a:r>
              <a:rPr lang="cs-CZ" dirty="0"/>
              <a:t>– nabízí mimo jiné také možnost </a:t>
            </a:r>
            <a:r>
              <a:rPr lang="cs-CZ" b="1" dirty="0"/>
              <a:t>testu profesních zájmů (tzv. AIST-R),</a:t>
            </a:r>
            <a:r>
              <a:rPr lang="cs-CZ" dirty="0"/>
              <a:t> který diagnostikuje  profesně zájmové oblasti klienta a díky následujícímu poradenskému pohovoru ho nasměruje na některou z vhodných oblastí povolání.</a:t>
            </a:r>
          </a:p>
          <a:p>
            <a:pPr marL="0" indent="0" fontAlgn="base">
              <a:buNone/>
            </a:pPr>
            <a:r>
              <a:rPr lang="cs-CZ" dirty="0"/>
              <a:t>Na Úřadu práce ČR (Pod </a:t>
            </a:r>
            <a:r>
              <a:rPr lang="cs-CZ" dirty="0" err="1"/>
              <a:t>Žamboškou</a:t>
            </a:r>
            <a:r>
              <a:rPr lang="cs-CZ" dirty="0"/>
              <a:t> 1024,755 01 Vsetín, </a:t>
            </a:r>
            <a:r>
              <a:rPr lang="cs-CZ" dirty="0" err="1"/>
              <a:t>kanc</a:t>
            </a:r>
            <a:r>
              <a:rPr lang="cs-CZ" dirty="0"/>
              <a:t>. 118) strávíte přibližně </a:t>
            </a:r>
            <a:r>
              <a:rPr lang="cs-CZ" b="1" dirty="0"/>
              <a:t>60 minut,</a:t>
            </a:r>
            <a:r>
              <a:rPr lang="cs-CZ" dirty="0"/>
              <a:t> z toho cca 15 minut je věnováno testování a následujících 45 interpretaci výsledků a souvisejícímu individuálnímu poradenství. </a:t>
            </a:r>
            <a:r>
              <a:rPr lang="cs-CZ" b="1" dirty="0"/>
              <a:t>Test se provádí zdarma</a:t>
            </a:r>
            <a:r>
              <a:rPr lang="cs-CZ" dirty="0"/>
              <a:t>. Je potřeba se na něj </a:t>
            </a:r>
            <a:r>
              <a:rPr lang="cs-CZ" b="1" dirty="0"/>
              <a:t>telefonicky objednat</a:t>
            </a:r>
            <a:r>
              <a:rPr lang="cs-CZ" dirty="0"/>
              <a:t>, vzhledem k pořadníku (objednáni jste však z pravidla v rámci nejbližších 14 dní).</a:t>
            </a:r>
          </a:p>
          <a:p>
            <a:pPr marL="0" indent="0" fontAlgn="base">
              <a:buNone/>
            </a:pPr>
            <a:r>
              <a:rPr lang="cs-CZ" i="1" dirty="0"/>
              <a:t>Během nouzového stavu probíhá poradenství distanční formou (e-mailem, telefonicky), zájemci o test jsou zaznamenáváni do pořadníku.</a:t>
            </a:r>
            <a:endParaRPr lang="cs-CZ" dirty="0"/>
          </a:p>
          <a:p>
            <a:pPr fontAlgn="base"/>
            <a:r>
              <a:rPr lang="cs-CZ" dirty="0" err="1"/>
              <a:t>Bc.RenataDorňáková</a:t>
            </a:r>
            <a:r>
              <a:rPr lang="cs-CZ" dirty="0"/>
              <a:t>    950173446/770160730    </a:t>
            </a:r>
            <a:r>
              <a:rPr lang="cs-CZ" u="sng" dirty="0">
                <a:hlinkClick r:id="rId3"/>
              </a:rPr>
              <a:t>renata.dornakova@uradprace.cz</a:t>
            </a:r>
            <a:endParaRPr lang="cs-CZ" dirty="0"/>
          </a:p>
          <a:p>
            <a:pPr fontAlgn="base"/>
            <a:r>
              <a:rPr lang="cs-CZ" dirty="0"/>
              <a:t>Kateřina </a:t>
            </a:r>
            <a:r>
              <a:rPr lang="cs-CZ" dirty="0" err="1"/>
              <a:t>Pončíková</a:t>
            </a:r>
            <a:r>
              <a:rPr lang="cs-CZ" dirty="0"/>
              <a:t>        950 173 443                      </a:t>
            </a:r>
            <a:r>
              <a:rPr lang="cs-CZ" u="sng" dirty="0">
                <a:hlinkClick r:id="rId4"/>
              </a:rPr>
              <a:t>katerina.poncikova@uradprace.cz 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708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99C365-8282-414F-81A8-89233B557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009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Osobnostní testy on-line s výsledky zdarma: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78201F2-8B4D-49FB-9578-9D8C19F40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1650"/>
            <a:ext cx="10515600" cy="4845313"/>
          </a:xfrm>
        </p:spPr>
        <p:txBody>
          <a:bodyPr>
            <a:normAutofit lnSpcReduction="10000"/>
          </a:bodyPr>
          <a:lstStyle/>
          <a:p>
            <a:pPr fontAlgn="base"/>
            <a:r>
              <a:rPr lang="cs-CZ" u="sng" dirty="0">
                <a:hlinkClick r:id="rId2"/>
              </a:rPr>
              <a:t>https://www.infoabsolvent.cz/Profitest</a:t>
            </a:r>
            <a:endParaRPr lang="cs-CZ" dirty="0"/>
          </a:p>
          <a:p>
            <a:pPr fontAlgn="base"/>
            <a:r>
              <a:rPr lang="cs-CZ" u="sng" dirty="0">
                <a:hlinkClick r:id="rId3"/>
              </a:rPr>
              <a:t>https://testosobnosti.zarohem.cz/</a:t>
            </a:r>
            <a:endParaRPr lang="cs-CZ" dirty="0"/>
          </a:p>
          <a:p>
            <a:pPr fontAlgn="base"/>
            <a:r>
              <a:rPr lang="cs-CZ" u="sng" dirty="0">
                <a:hlinkClick r:id="rId4"/>
              </a:rPr>
              <a:t>https://www.vysokeskoly.cz/pruvodce-vyberem-skoly/</a:t>
            </a:r>
            <a:endParaRPr lang="cs-CZ" dirty="0"/>
          </a:p>
          <a:p>
            <a:pPr fontAlgn="base"/>
            <a:r>
              <a:rPr lang="cs-CZ" u="sng" dirty="0">
                <a:hlinkClick r:id="rId5"/>
              </a:rPr>
              <a:t>https://www.emiero.cz/</a:t>
            </a:r>
            <a:endParaRPr lang="cs-CZ" dirty="0"/>
          </a:p>
          <a:p>
            <a:pPr fontAlgn="base"/>
            <a:r>
              <a:rPr lang="cs-CZ" u="sng" dirty="0">
                <a:hlinkClick r:id="rId6"/>
              </a:rPr>
              <a:t>https://job-hub.cz/sebeevaluace/test/mbti-pro-mladez</a:t>
            </a:r>
            <a:endParaRPr lang="cs-CZ" dirty="0"/>
          </a:p>
          <a:p>
            <a:pPr fontAlgn="base"/>
            <a:r>
              <a:rPr lang="cs-CZ" u="sng" dirty="0">
                <a:hlinkClick r:id="rId7"/>
              </a:rPr>
              <a:t>https://www.16personalities.com/cs/osobnostni-test</a:t>
            </a:r>
            <a:endParaRPr lang="cs-CZ" dirty="0"/>
          </a:p>
          <a:p>
            <a:pPr fontAlgn="base"/>
            <a:r>
              <a:rPr lang="cs-CZ" u="sng" dirty="0">
                <a:hlinkClick r:id="rId8"/>
              </a:rPr>
              <a:t>https://www.comdi.cz/page/testy-zdarma</a:t>
            </a:r>
            <a:endParaRPr lang="cs-CZ" dirty="0"/>
          </a:p>
          <a:p>
            <a:pPr fontAlgn="base"/>
            <a:r>
              <a:rPr lang="cs-CZ" u="sng" dirty="0">
                <a:hlinkClick r:id="rId9"/>
              </a:rPr>
              <a:t>http://www.psychotesty.psychoweb.cz/</a:t>
            </a:r>
            <a:endParaRPr lang="cs-CZ" dirty="0"/>
          </a:p>
          <a:p>
            <a:pPr fontAlgn="base"/>
            <a:r>
              <a:rPr lang="cs-CZ" u="sng" dirty="0">
                <a:hlinkClick r:id="rId10"/>
              </a:rPr>
              <a:t>http://www.psychotestyzdarma.cz/</a:t>
            </a:r>
            <a:endParaRPr lang="cs-CZ" dirty="0"/>
          </a:p>
          <a:p>
            <a:pPr fontAlgn="base"/>
            <a:r>
              <a:rPr lang="cs-CZ" u="sng" dirty="0">
                <a:hlinkClick r:id="rId11"/>
              </a:rPr>
              <a:t>http://otestuj-se.cz/kviz/silne-stranky/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9812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9D221E-86D8-475B-84BE-8BE22BF7E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2498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824DD92-DFB8-4E79-9EE5-5923F9BE1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6140"/>
            <a:ext cx="10515600" cy="4880823"/>
          </a:xfrm>
        </p:spPr>
        <p:txBody>
          <a:bodyPr/>
          <a:lstStyle/>
          <a:p>
            <a:pPr fontAlgn="base"/>
            <a:r>
              <a:rPr lang="cs-CZ" u="sng" dirty="0">
                <a:hlinkClick r:id="rId2"/>
              </a:rPr>
              <a:t>Volba povolání, prezentace IPS (ÚP ČR-</a:t>
            </a:r>
            <a:r>
              <a:rPr lang="cs-CZ" u="sng" dirty="0" err="1">
                <a:hlinkClick r:id="rId2"/>
              </a:rPr>
              <a:t>KoP</a:t>
            </a:r>
            <a:r>
              <a:rPr lang="cs-CZ" u="sng" dirty="0">
                <a:hlinkClick r:id="rId2"/>
              </a:rPr>
              <a:t> Vsetín)</a:t>
            </a:r>
            <a:r>
              <a:rPr lang="cs-CZ" dirty="0"/>
              <a:t> k nahlédnutí, zdroj: vlastní zpracování.</a:t>
            </a:r>
          </a:p>
          <a:p>
            <a:r>
              <a:rPr lang="cs-CZ" dirty="0"/>
              <a:t>Stránka </a:t>
            </a:r>
            <a:r>
              <a:rPr lang="cs-CZ" u="sng" dirty="0">
                <a:hlinkClick r:id="rId3"/>
              </a:rPr>
              <a:t>Seznam vystavovatelů 2020</a:t>
            </a:r>
            <a:r>
              <a:rPr lang="cs-CZ" dirty="0"/>
              <a:t>, může sloužit také jako rozcestník pro otevírání odkazů na oficiální stránky jednotlivých SŠ. Web je průběžně aktualizován a doplňován o nové poznatky a zdroje informací.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4341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AD72CC-D00C-4963-AB0F-2387B9AFE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881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BC77C0-A762-45B7-9D8F-41A5A8BEE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5826"/>
            <a:ext cx="10515600" cy="5761608"/>
          </a:xfrm>
        </p:spPr>
        <p:txBody>
          <a:bodyPr>
            <a:normAutofit fontScale="62500" lnSpcReduction="20000"/>
          </a:bodyPr>
          <a:lstStyle/>
          <a:p>
            <a:r>
              <a:rPr lang="cs-CZ" u="sng" dirty="0">
                <a:hlinkClick r:id="rId2"/>
              </a:rPr>
              <a:t>https://www.gfpvm.cz/aktuality/1755/den-otevrenych-dveri-online</a:t>
            </a:r>
            <a:endParaRPr lang="cs-CZ" dirty="0"/>
          </a:p>
          <a:p>
            <a:r>
              <a:rPr lang="cs-CZ" u="sng" dirty="0">
                <a:hlinkClick r:id="rId3"/>
              </a:rPr>
              <a:t>http://www.gymroznov.cz/navstivte-nas-prave-ted</a:t>
            </a:r>
            <a:endParaRPr lang="cs-CZ" dirty="0"/>
          </a:p>
          <a:p>
            <a:r>
              <a:rPr lang="cs-CZ" u="sng" dirty="0">
                <a:hlinkClick r:id="rId4"/>
              </a:rPr>
              <a:t>https://www.mgvsetin.cz/index.php?type=Post&amp;id=1228&amp;ref=blog&amp;ids=554</a:t>
            </a:r>
            <a:endParaRPr lang="cs-CZ" dirty="0"/>
          </a:p>
          <a:p>
            <a:r>
              <a:rPr lang="cs-CZ" u="sng" dirty="0">
                <a:hlinkClick r:id="rId5"/>
              </a:rPr>
              <a:t>https://www.isscopvm.cz/stredni-skola</a:t>
            </a:r>
            <a:endParaRPr lang="cs-CZ" dirty="0"/>
          </a:p>
          <a:p>
            <a:r>
              <a:rPr lang="cs-CZ" u="sng" dirty="0">
                <a:hlinkClick r:id="rId6"/>
              </a:rPr>
              <a:t>https://www.youtube.com/channel/UC_Su2qvzrzXY2GQ5-PQO9kQ</a:t>
            </a:r>
            <a:endParaRPr lang="cs-CZ" dirty="0"/>
          </a:p>
          <a:p>
            <a:r>
              <a:rPr lang="cs-CZ" u="sng" dirty="0">
                <a:hlinkClick r:id="rId7"/>
              </a:rPr>
              <a:t>https://www.oavm.cz/virtualni-prohlidka-skoly/</a:t>
            </a:r>
            <a:endParaRPr lang="cs-CZ" dirty="0"/>
          </a:p>
          <a:p>
            <a:r>
              <a:rPr lang="cs-CZ" u="sng" dirty="0">
                <a:hlinkClick r:id="rId8"/>
              </a:rPr>
              <a:t>https://sosvsetin.cz/historie/#</a:t>
            </a:r>
            <a:endParaRPr lang="cs-CZ" dirty="0"/>
          </a:p>
          <a:p>
            <a:r>
              <a:rPr lang="cs-CZ" u="sng" dirty="0">
                <a:hlinkClick r:id="rId9"/>
              </a:rPr>
              <a:t>http://www.spsstavvm.cz/cs/pro-uchazece/dny-otevrenych-dveri/dny-otevrenych-dveri.html</a:t>
            </a:r>
            <a:endParaRPr lang="cs-CZ" dirty="0"/>
          </a:p>
          <a:p>
            <a:r>
              <a:rPr lang="cs-CZ" u="sng" dirty="0">
                <a:hlinkClick r:id="rId10"/>
              </a:rPr>
              <a:t>http://www.spssvsetin.cz/virtualn%c3%ad-prohl%c3%addka.html</a:t>
            </a:r>
            <a:endParaRPr lang="cs-CZ" dirty="0"/>
          </a:p>
          <a:p>
            <a:r>
              <a:rPr lang="cs-CZ" u="sng" dirty="0">
                <a:hlinkClick r:id="rId11"/>
              </a:rPr>
              <a:t>https://www.sscrroznov.cz/cs/</a:t>
            </a:r>
            <a:endParaRPr lang="cs-CZ" dirty="0"/>
          </a:p>
          <a:p>
            <a:r>
              <a:rPr lang="cs-CZ" u="sng" dirty="0">
                <a:hlinkClick r:id="rId12"/>
              </a:rPr>
              <a:t>https://www.roznovskastredni.cz/nabidka-maturitnich-a-ucebnich-oboru-prezentace-skoly</a:t>
            </a:r>
            <a:endParaRPr lang="cs-CZ" dirty="0"/>
          </a:p>
          <a:p>
            <a:r>
              <a:rPr lang="cs-CZ" u="sng" dirty="0">
                <a:hlinkClick r:id="rId13"/>
              </a:rPr>
              <a:t>https://www.youtube.com/watch?v=3tgSSQvh2Iw</a:t>
            </a:r>
            <a:endParaRPr lang="cs-CZ" dirty="0"/>
          </a:p>
          <a:p>
            <a:r>
              <a:rPr lang="cs-CZ" u="sng" dirty="0">
                <a:hlinkClick r:id="rId14"/>
              </a:rPr>
              <a:t>https://www.szesro.cz/o-skole/video/</a:t>
            </a:r>
            <a:endParaRPr lang="cs-CZ" dirty="0"/>
          </a:p>
          <a:p>
            <a:r>
              <a:rPr lang="cs-CZ" u="sng" dirty="0">
                <a:hlinkClick r:id="rId15"/>
              </a:rPr>
              <a:t>https://www.sklarskaskola.cz/o-skole/dny-otevrenych-dveri.html</a:t>
            </a:r>
            <a:endParaRPr lang="cs-CZ" dirty="0"/>
          </a:p>
          <a:p>
            <a:r>
              <a:rPr lang="cs-CZ" u="sng" dirty="0">
                <a:hlinkClick r:id="rId16"/>
              </a:rPr>
              <a:t>https://www.sklarskaskola.cz/userfiles/files/P%C5%99ij%C3%ADmac%C3%AD%20%C5%99%C3%ADzen%C3%AD/prijimaci_rizeni%202021/kontakty.pdf</a:t>
            </a:r>
            <a:endParaRPr lang="cs-CZ" dirty="0"/>
          </a:p>
          <a:p>
            <a:r>
              <a:rPr lang="cs-CZ" u="sng" dirty="0">
                <a:hlinkClick r:id="rId17"/>
              </a:rPr>
              <a:t>http://www.oukelc.cz/o-skole/skolni-dilny/</a:t>
            </a:r>
            <a:endParaRPr lang="cs-CZ" dirty="0"/>
          </a:p>
          <a:p>
            <a:r>
              <a:rPr lang="cs-CZ" u="sng" dirty="0">
                <a:hlinkClick r:id="rId18"/>
              </a:rPr>
              <a:t>https://www.zsms-turkmenska.cz/prakticka-skola-jednoleta2/zakladni-informace-dokumenty/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09197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730</Words>
  <Application>Microsoft Office PowerPoint</Application>
  <PresentationFormat>Širokoúhlá obrazovka</PresentationFormat>
  <Paragraphs>47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Informace k volbě povolání </vt:lpstr>
      <vt:lpstr>Informační poradenské středisko Úřadu práce </vt:lpstr>
      <vt:lpstr>Osobnostní testy on-line s výsledky zdarma: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Informace k volbě povolání</dc:title>
  <dc:creator>Martina Krutílková</dc:creator>
  <cp:lastModifiedBy>Martina Krutílková</cp:lastModifiedBy>
  <cp:revision>3</cp:revision>
  <dcterms:created xsi:type="dcterms:W3CDTF">2020-11-11T08:14:30Z</dcterms:created>
  <dcterms:modified xsi:type="dcterms:W3CDTF">2020-11-11T08:30:00Z</dcterms:modified>
</cp:coreProperties>
</file>